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64" r:id="rId5"/>
    <p:sldId id="269" r:id="rId6"/>
    <p:sldId id="284" r:id="rId7"/>
    <p:sldId id="285" r:id="rId8"/>
    <p:sldId id="266" r:id="rId9"/>
    <p:sldId id="282" r:id="rId10"/>
    <p:sldId id="287" r:id="rId11"/>
    <p:sldId id="288" r:id="rId12"/>
    <p:sldId id="286"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184" autoAdjust="0"/>
  </p:normalViewPr>
  <p:slideViewPr>
    <p:cSldViewPr showGuides="1">
      <p:cViewPr varScale="1">
        <p:scale>
          <a:sx n="57" d="100"/>
          <a:sy n="57" d="100"/>
        </p:scale>
        <p:origin x="1260"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5/8/2017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5/8/2017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Good Morning! My name is Joy Banks, and I had the pleasure of serving for the last year as the Project Coordinator for the Council on Library and Information Resources, or CLIR, developing a new webinar series.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0583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some background to the project…</a:t>
            </a:r>
          </a:p>
          <a:p>
            <a:endParaRPr lang="en-US" dirty="0"/>
          </a:p>
          <a:p>
            <a:r>
              <a:rPr lang="en-US" sz="1600" kern="1200" dirty="0">
                <a:solidFill>
                  <a:schemeClr val="tx2"/>
                </a:solidFill>
                <a:effectLst/>
                <a:latin typeface="+mn-lt"/>
                <a:ea typeface="+mn-ea"/>
                <a:cs typeface="+mn-cs"/>
              </a:rPr>
              <a:t>Between 2008 and 2014, CLIR, with the generous support of the Andrew W. Mellon Foundation awarded over $27.5 million through its Cataloging Hidden Collections grant program. To disseminate the lessons learned from the wide variety of funded projects, CLIR undertook the development of six, free 90-minute webinars and an online resource library.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54635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effectLst/>
                <a:latin typeface="+mn-lt"/>
                <a:ea typeface="+mn-ea"/>
                <a:cs typeface="+mn-cs"/>
              </a:rPr>
              <a:t>Our team combined the expertise of CLIR staff, two consultants…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66020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2"/>
                </a:solidFill>
                <a:effectLst/>
                <a:latin typeface="+mn-lt"/>
                <a:ea typeface="+mn-ea"/>
                <a:cs typeface="+mn-cs"/>
              </a:rPr>
              <a:t>And our diverse curriculum committee. Based on analysis of the responses we received from a survey widely distributed at the beginning of the webinar project and keeping in mind our goal to serve institutions with limited budgets and staffing, we developed a practical series of topics aimed at helping individuals in GLAM (that is, Gallery, Library, Archive, and Museum) organizations to confidently approach those collections that may be hiding in those dark closets we all have.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081029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of that development is the Strategies for Advancing Hidden Collections series.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live webinars are now complete, recordings, transcripts, and supplemental materials for all six sessions are now freely available online. Our talented group of speakers hailed from a variety of institutional backgrounds, creating a rich learning experience for participants.</a:t>
            </a:r>
          </a:p>
          <a:p>
            <a:endParaRPr lang="en-US" dirty="0"/>
          </a:p>
          <a:p>
            <a:r>
              <a:rPr lang="en-US" dirty="0"/>
              <a:t>**Insert links to webinars***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05569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Hosted on the CLIR SAHC website, each webinar has a separate page that includes access to useful information and resources.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48508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webinar recordings, the SAHC team also developed an extensive online resource library to compliment the content of the educational sessions. The wiki is organized by the topics of the individual webinars and includes cross linking for related content. The library is in wiki format and can be supplemented by any registered user.</a:t>
            </a: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89280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CLIR is committed to supporting access to this series for several years to come and hopes that it will provide many individuals valuable support and encouragement to tackle difficult collections. There are plans to provide additional ways to access the webinars, including uploading versions to YouTube which will have closed captioning. CLIR is also looking forward to creating additional educational content in the future.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979943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5/8/2017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5/8/2017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5/8/2017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5/8/2017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5/8/2017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5/8/2017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5/8/2017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5/8/2017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5/8/2017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www.clir.org/hiddencollections/sahc/webinar6" TargetMode="External"/><Relationship Id="rId3" Type="http://schemas.openxmlformats.org/officeDocument/2006/relationships/hyperlink" Target="https://www.clir.org/hiddencollections/sahc/webinar1" TargetMode="External"/><Relationship Id="rId7" Type="http://schemas.openxmlformats.org/officeDocument/2006/relationships/hyperlink" Target="https://www.clir.org/hiddencollections/sahc/webinar5"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clir.org/hiddencollections/sahc/webinar4" TargetMode="External"/><Relationship Id="rId5" Type="http://schemas.openxmlformats.org/officeDocument/2006/relationships/hyperlink" Target="https://www.clir.org/hiddencollections/sahc/webinar3" TargetMode="External"/><Relationship Id="rId4" Type="http://schemas.openxmlformats.org/officeDocument/2006/relationships/hyperlink" Target="https://www.clir.org/hiddencollections/sahc/webinar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iki.diglib.org/Strategies_for_Advancing_Hidden_Collection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clir.org/hiddencollections/sah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Strategies for Advancing Hidden Collections: A CLIR Webinar Series</a:t>
            </a:r>
          </a:p>
        </p:txBody>
      </p:sp>
      <p:sp>
        <p:nvSpPr>
          <p:cNvPr id="3" name="Subtitle 2"/>
          <p:cNvSpPr>
            <a:spLocks noGrp="1"/>
          </p:cNvSpPr>
          <p:nvPr>
            <p:ph type="subTitle" idx="1"/>
          </p:nvPr>
        </p:nvSpPr>
        <p:spPr>
          <a:xfrm>
            <a:off x="4672383" y="4927600"/>
            <a:ext cx="7008574" cy="1397000"/>
          </a:xfrm>
        </p:spPr>
        <p:txBody>
          <a:bodyPr>
            <a:normAutofit fontScale="92500" lnSpcReduction="20000"/>
          </a:bodyPr>
          <a:lstStyle/>
          <a:p>
            <a:r>
              <a:rPr lang="en-US" dirty="0"/>
              <a:t>Joy M. Banks, MSLS</a:t>
            </a:r>
          </a:p>
          <a:p>
            <a:r>
              <a:rPr lang="en-US" dirty="0"/>
              <a:t>SFA Annual Meeting</a:t>
            </a:r>
          </a:p>
          <a:p>
            <a:r>
              <a:rPr lang="en-US" dirty="0"/>
              <a:t>St. Petersburg, FL</a:t>
            </a:r>
          </a:p>
          <a:p>
            <a:r>
              <a:rPr lang="en-US" dirty="0"/>
              <a:t>May 11, 2017</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Background</a:t>
            </a:r>
          </a:p>
        </p:txBody>
      </p:sp>
      <p:pic>
        <p:nvPicPr>
          <p:cNvPr id="3" name="Picture 2" descr="Visit the CLIR webiste: https://www.clir.org/" title="CLI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612" y="1981200"/>
            <a:ext cx="2590800" cy="2590800"/>
          </a:xfrm>
          <a:prstGeom prst="rect">
            <a:avLst/>
          </a:prstGeom>
        </p:spPr>
      </p:pic>
      <p:pic>
        <p:nvPicPr>
          <p:cNvPr id="5" name="Picture 4" title="Andrew W. Mellon Foundation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7812" y="2895600"/>
            <a:ext cx="2870886" cy="259080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a:t>
            </a:r>
          </a:p>
        </p:txBody>
      </p:sp>
      <p:sp>
        <p:nvSpPr>
          <p:cNvPr id="8" name="Text Placeholder 4"/>
          <p:cNvSpPr>
            <a:spLocks noGrp="1"/>
          </p:cNvSpPr>
          <p:nvPr>
            <p:ph type="body" idx="1"/>
          </p:nvPr>
        </p:nvSpPr>
        <p:spPr>
          <a:xfrm>
            <a:off x="1273772" y="1761236"/>
            <a:ext cx="4973041" cy="512064"/>
          </a:xfrm>
        </p:spPr>
        <p:txBody>
          <a:bodyPr/>
          <a:lstStyle/>
          <a:p>
            <a:r>
              <a:rPr lang="en-US" dirty="0"/>
              <a:t>Staff</a:t>
            </a:r>
          </a:p>
        </p:txBody>
      </p:sp>
      <p:sp>
        <p:nvSpPr>
          <p:cNvPr id="3" name="Content Placeholder 2"/>
          <p:cNvSpPr>
            <a:spLocks noGrp="1"/>
          </p:cNvSpPr>
          <p:nvPr>
            <p:ph sz="half" idx="2"/>
          </p:nvPr>
        </p:nvSpPr>
        <p:spPr/>
        <p:txBody>
          <a:bodyPr>
            <a:normAutofit/>
          </a:bodyPr>
          <a:lstStyle/>
          <a:p>
            <a:r>
              <a:rPr lang="en-US" b="1" dirty="0"/>
              <a:t>Amy </a:t>
            </a:r>
            <a:r>
              <a:rPr lang="en-US" b="1" dirty="0" err="1"/>
              <a:t>Lucko</a:t>
            </a:r>
            <a:r>
              <a:rPr lang="en-US" dirty="0"/>
              <a:t>, Director of Program Administration, CLIR</a:t>
            </a:r>
          </a:p>
          <a:p>
            <a:r>
              <a:rPr lang="en-US" b="1" dirty="0"/>
              <a:t>Christa </a:t>
            </a:r>
            <a:r>
              <a:rPr lang="en-US" b="1" dirty="0" err="1"/>
              <a:t>Williford</a:t>
            </a:r>
            <a:r>
              <a:rPr lang="en-US" dirty="0"/>
              <a:t>, Director of Research and Assessment, CLIR</a:t>
            </a:r>
          </a:p>
          <a:p>
            <a:r>
              <a:rPr lang="en-US" b="1" dirty="0"/>
              <a:t>Nicole K. Ferraiolo, </a:t>
            </a:r>
            <a:r>
              <a:rPr lang="en-US" dirty="0"/>
              <a:t>Program Officer for Scholarly Resources, CLIR</a:t>
            </a:r>
          </a:p>
          <a:p>
            <a:r>
              <a:rPr lang="en-US" b="1" dirty="0"/>
              <a:t>Adam Leader-Smith</a:t>
            </a:r>
            <a:r>
              <a:rPr lang="en-US" dirty="0"/>
              <a:t>, Program Associate, CLIR</a:t>
            </a:r>
          </a:p>
        </p:txBody>
      </p:sp>
      <p:sp>
        <p:nvSpPr>
          <p:cNvPr id="7" name="Text Placeholder 4"/>
          <p:cNvSpPr>
            <a:spLocks noGrp="1"/>
          </p:cNvSpPr>
          <p:nvPr>
            <p:ph type="body" idx="1"/>
          </p:nvPr>
        </p:nvSpPr>
        <p:spPr>
          <a:xfrm>
            <a:off x="6301622" y="1618719"/>
            <a:ext cx="4973041" cy="512064"/>
          </a:xfrm>
        </p:spPr>
        <p:txBody>
          <a:bodyPr/>
          <a:lstStyle/>
          <a:p>
            <a:r>
              <a:rPr lang="en-US" dirty="0"/>
              <a:t>Project Coordinator</a:t>
            </a:r>
          </a:p>
        </p:txBody>
      </p:sp>
      <p:sp>
        <p:nvSpPr>
          <p:cNvPr id="4" name="Content Placeholder 3"/>
          <p:cNvSpPr>
            <a:spLocks noGrp="1"/>
          </p:cNvSpPr>
          <p:nvPr>
            <p:ph sz="quarter" idx="4"/>
          </p:nvPr>
        </p:nvSpPr>
        <p:spPr>
          <a:xfrm>
            <a:off x="6297559" y="2209800"/>
            <a:ext cx="4977104" cy="838200"/>
          </a:xfrm>
        </p:spPr>
        <p:txBody>
          <a:bodyPr>
            <a:normAutofit/>
          </a:bodyPr>
          <a:lstStyle/>
          <a:p>
            <a:r>
              <a:rPr lang="en-US" b="1" dirty="0"/>
              <a:t>Joy M. Banks</a:t>
            </a:r>
            <a:r>
              <a:rPr lang="en-US" dirty="0"/>
              <a:t>, Consultant</a:t>
            </a:r>
          </a:p>
          <a:p>
            <a:endParaRPr lang="en-US" dirty="0"/>
          </a:p>
        </p:txBody>
      </p:sp>
      <p:sp>
        <p:nvSpPr>
          <p:cNvPr id="5" name="Text Placeholder 4"/>
          <p:cNvSpPr>
            <a:spLocks noGrp="1"/>
          </p:cNvSpPr>
          <p:nvPr>
            <p:ph type="body" idx="1"/>
          </p:nvPr>
        </p:nvSpPr>
        <p:spPr>
          <a:xfrm>
            <a:off x="6260465" y="3082452"/>
            <a:ext cx="4973041" cy="512064"/>
          </a:xfrm>
        </p:spPr>
        <p:txBody>
          <a:bodyPr/>
          <a:lstStyle/>
          <a:p>
            <a:r>
              <a:rPr lang="en-US" dirty="0"/>
              <a:t>eLearning Consultant</a:t>
            </a:r>
          </a:p>
        </p:txBody>
      </p:sp>
      <p:sp>
        <p:nvSpPr>
          <p:cNvPr id="10" name="Content Placeholder 3"/>
          <p:cNvSpPr txBox="1">
            <a:spLocks/>
          </p:cNvSpPr>
          <p:nvPr/>
        </p:nvSpPr>
        <p:spPr>
          <a:xfrm>
            <a:off x="6297559" y="3784600"/>
            <a:ext cx="4977104" cy="83820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0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b="1" dirty="0"/>
              <a:t>Louise Gruenberg</a:t>
            </a:r>
            <a:r>
              <a:rPr lang="en-US" dirty="0"/>
              <a:t>, Sr. Usability Officer, ALA</a:t>
            </a:r>
          </a:p>
          <a:p>
            <a:endParaRPr lang="en-US" dirty="0"/>
          </a:p>
        </p:txBody>
      </p:sp>
    </p:spTree>
    <p:extLst>
      <p:ext uri="{BB962C8B-B14F-4D97-AF65-F5344CB8AC3E}">
        <p14:creationId xmlns:p14="http://schemas.microsoft.com/office/powerpoint/2010/main" val="204947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a:t>
            </a:r>
          </a:p>
        </p:txBody>
      </p:sp>
      <p:sp>
        <p:nvSpPr>
          <p:cNvPr id="5" name="Text Placeholder 4"/>
          <p:cNvSpPr>
            <a:spLocks noGrp="1"/>
          </p:cNvSpPr>
          <p:nvPr>
            <p:ph type="body" idx="1"/>
          </p:nvPr>
        </p:nvSpPr>
        <p:spPr/>
        <p:txBody>
          <a:bodyPr/>
          <a:lstStyle/>
          <a:p>
            <a:r>
              <a:rPr lang="en-US" dirty="0"/>
              <a:t>Curriculum Committee</a:t>
            </a:r>
          </a:p>
        </p:txBody>
      </p:sp>
      <p:sp>
        <p:nvSpPr>
          <p:cNvPr id="3" name="Content Placeholder 2"/>
          <p:cNvSpPr>
            <a:spLocks noGrp="1"/>
          </p:cNvSpPr>
          <p:nvPr>
            <p:ph sz="half" idx="2"/>
          </p:nvPr>
        </p:nvSpPr>
        <p:spPr/>
        <p:txBody>
          <a:bodyPr>
            <a:normAutofit lnSpcReduction="10000"/>
          </a:bodyPr>
          <a:lstStyle/>
          <a:p>
            <a:r>
              <a:rPr lang="en-US" b="1" dirty="0"/>
              <a:t>Stephanie </a:t>
            </a:r>
            <a:r>
              <a:rPr lang="en-US" b="1" dirty="0" err="1"/>
              <a:t>Gaub</a:t>
            </a:r>
            <a:r>
              <a:rPr lang="en-US" b="1" dirty="0"/>
              <a:t> </a:t>
            </a:r>
            <a:r>
              <a:rPr lang="en-US" b="1" dirty="0" err="1"/>
              <a:t>Antequino</a:t>
            </a:r>
            <a:r>
              <a:rPr lang="en-US" dirty="0"/>
              <a:t>, Memorabilia Archivist, Planet Hollywood International</a:t>
            </a:r>
          </a:p>
          <a:p>
            <a:r>
              <a:rPr lang="en-US" b="1" dirty="0"/>
              <a:t>Casey Davis</a:t>
            </a:r>
            <a:r>
              <a:rPr lang="en-US" dirty="0"/>
              <a:t>, Project Manger, American Archive of Public Broadcasting</a:t>
            </a:r>
          </a:p>
          <a:p>
            <a:r>
              <a:rPr lang="en-US" b="1" dirty="0"/>
              <a:t>Tamar Evangelista-Dougherty</a:t>
            </a:r>
            <a:r>
              <a:rPr lang="en-US" dirty="0"/>
              <a:t>, Consultant</a:t>
            </a:r>
          </a:p>
          <a:p>
            <a:r>
              <a:rPr lang="en-US" b="1" dirty="0"/>
              <a:t>Linda Hocking</a:t>
            </a:r>
            <a:r>
              <a:rPr lang="en-US" dirty="0"/>
              <a:t>, Curator of Library and Archives, Litchfield Historical Society</a:t>
            </a:r>
          </a:p>
          <a:p>
            <a:endParaRPr lang="en-US" dirty="0"/>
          </a:p>
        </p:txBody>
      </p:sp>
      <p:sp>
        <p:nvSpPr>
          <p:cNvPr id="4" name="Content Placeholder 3"/>
          <p:cNvSpPr>
            <a:spLocks noGrp="1"/>
          </p:cNvSpPr>
          <p:nvPr>
            <p:ph sz="quarter" idx="4"/>
          </p:nvPr>
        </p:nvSpPr>
        <p:spPr/>
        <p:txBody>
          <a:bodyPr/>
          <a:lstStyle/>
          <a:p>
            <a:r>
              <a:rPr lang="en-US" b="1" dirty="0"/>
              <a:t>Daniel Johnson</a:t>
            </a:r>
            <a:r>
              <a:rPr lang="en-US" dirty="0"/>
              <a:t>, Digital Preservation Librarian, University of Iowa</a:t>
            </a:r>
          </a:p>
          <a:p>
            <a:r>
              <a:rPr lang="en-US" b="1" dirty="0"/>
              <a:t>Holly </a:t>
            </a:r>
            <a:r>
              <a:rPr lang="en-US" b="1" dirty="0" err="1"/>
              <a:t>Mengel</a:t>
            </a:r>
            <a:r>
              <a:rPr lang="en-US" dirty="0"/>
              <a:t>, Manuscripts Cataloging Librarian, University of Pennsylvania</a:t>
            </a:r>
          </a:p>
          <a:p>
            <a:r>
              <a:rPr lang="en-US" b="1" dirty="0"/>
              <a:t>Matthew Peek</a:t>
            </a:r>
            <a:r>
              <a:rPr lang="en-US" dirty="0"/>
              <a:t>, Military Collections Archivist, State Archives of North Carolina</a:t>
            </a:r>
          </a:p>
          <a:p>
            <a:r>
              <a:rPr lang="en-US" b="1" dirty="0"/>
              <a:t>Kelly </a:t>
            </a:r>
            <a:r>
              <a:rPr lang="en-US" b="1" dirty="0" err="1"/>
              <a:t>Revak</a:t>
            </a:r>
            <a:r>
              <a:rPr lang="en-US" dirty="0"/>
              <a:t>, Processing Archivist, Library of Congress</a:t>
            </a:r>
          </a:p>
          <a:p>
            <a:endParaRPr lang="en-US" dirty="0"/>
          </a:p>
        </p:txBody>
      </p:sp>
    </p:spTree>
    <p:extLst>
      <p:ext uri="{BB962C8B-B14F-4D97-AF65-F5344CB8AC3E}">
        <p14:creationId xmlns:p14="http://schemas.microsoft.com/office/powerpoint/2010/main" val="35076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772" y="2287586"/>
            <a:ext cx="7008574" cy="3656013"/>
          </a:xfrm>
        </p:spPr>
        <p:txBody>
          <a:bodyPr>
            <a:normAutofit/>
          </a:bodyPr>
          <a:lstStyle/>
          <a:p>
            <a:r>
              <a:rPr lang="en-US" dirty="0"/>
              <a:t>Strategies for</a:t>
            </a:r>
            <a:br>
              <a:rPr lang="en-US" dirty="0"/>
            </a:br>
            <a:r>
              <a:rPr lang="en-US" dirty="0"/>
              <a:t>Advancing</a:t>
            </a:r>
            <a:br>
              <a:rPr lang="en-US" dirty="0"/>
            </a:br>
            <a:r>
              <a:rPr lang="en-US" dirty="0"/>
              <a:t>Hidden</a:t>
            </a:r>
            <a:br>
              <a:rPr lang="en-US" dirty="0"/>
            </a:br>
            <a:r>
              <a:rPr lang="en-US" dirty="0"/>
              <a:t>Collections</a:t>
            </a:r>
          </a:p>
        </p:txBody>
      </p:sp>
      <p:sp>
        <p:nvSpPr>
          <p:cNvPr id="3" name="Text Placeholder 2"/>
          <p:cNvSpPr>
            <a:spLocks noGrp="1"/>
          </p:cNvSpPr>
          <p:nvPr>
            <p:ph type="body" idx="1"/>
          </p:nvPr>
        </p:nvSpPr>
        <p:spPr>
          <a:xfrm>
            <a:off x="813772" y="990600"/>
            <a:ext cx="7008574" cy="1296987"/>
          </a:xfrm>
        </p:spPr>
        <p:txBody>
          <a:bodyPr/>
          <a:lstStyle/>
          <a:p>
            <a:r>
              <a:rPr lang="en-US" dirty="0"/>
              <a:t>CLIR Presents…</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SAHC</a:t>
            </a:r>
          </a:p>
        </p:txBody>
      </p:sp>
      <p:sp>
        <p:nvSpPr>
          <p:cNvPr id="3" name="Content Placeholder 2"/>
          <p:cNvSpPr>
            <a:spLocks noGrp="1"/>
          </p:cNvSpPr>
          <p:nvPr>
            <p:ph sz="half" idx="2"/>
          </p:nvPr>
        </p:nvSpPr>
        <p:spPr>
          <a:xfrm>
            <a:off x="1117309" y="1473200"/>
            <a:ext cx="4977104" cy="4851400"/>
          </a:xfrm>
        </p:spPr>
        <p:txBody>
          <a:bodyPr>
            <a:normAutofit/>
          </a:bodyPr>
          <a:lstStyle/>
          <a:p>
            <a:r>
              <a:rPr lang="en-US" b="1" dirty="0">
                <a:hlinkClick r:id="rId3"/>
              </a:rPr>
              <a:t>Where to begin: Basics of project planning for GLAM organizations</a:t>
            </a:r>
            <a:r>
              <a:rPr lang="en-US" b="1" dirty="0"/>
              <a:t> </a:t>
            </a:r>
            <a:r>
              <a:rPr lang="en-US" dirty="0"/>
              <a:t>– Angela </a:t>
            </a:r>
            <a:r>
              <a:rPr lang="en-US" dirty="0" err="1"/>
              <a:t>Kipp</a:t>
            </a:r>
            <a:r>
              <a:rPr lang="en-US" dirty="0"/>
              <a:t>, Collection Manager, TECHNOSEUM</a:t>
            </a:r>
          </a:p>
          <a:p>
            <a:r>
              <a:rPr lang="en-US" b="1" dirty="0">
                <a:hlinkClick r:id="rId4"/>
              </a:rPr>
              <a:t>Building resources and relationships: Determining what and who you need</a:t>
            </a:r>
            <a:r>
              <a:rPr lang="en-US" b="1" dirty="0"/>
              <a:t> </a:t>
            </a:r>
            <a:r>
              <a:rPr lang="en-US" dirty="0"/>
              <a:t>– Rosemary </a:t>
            </a:r>
            <a:r>
              <a:rPr lang="en-US" dirty="0" err="1"/>
              <a:t>Pleva</a:t>
            </a:r>
            <a:r>
              <a:rPr lang="en-US" dirty="0"/>
              <a:t> Flynn, Principal Librarian, EERC at the University of North Dakota</a:t>
            </a:r>
          </a:p>
          <a:p>
            <a:r>
              <a:rPr lang="en-US" b="1" dirty="0">
                <a:hlinkClick r:id="rId5"/>
              </a:rPr>
              <a:t>Making the most of people: Recruitment, retention, and recognition</a:t>
            </a:r>
            <a:r>
              <a:rPr lang="en-US" b="1" dirty="0"/>
              <a:t> </a:t>
            </a:r>
            <a:r>
              <a:rPr lang="en-US" dirty="0"/>
              <a:t>– Sarah </a:t>
            </a:r>
            <a:r>
              <a:rPr lang="en-US" dirty="0" err="1"/>
              <a:t>Leu</a:t>
            </a:r>
            <a:r>
              <a:rPr lang="en-US" dirty="0"/>
              <a:t>, Project Archivist, Historical Society of PA</a:t>
            </a:r>
          </a:p>
        </p:txBody>
      </p:sp>
      <p:sp>
        <p:nvSpPr>
          <p:cNvPr id="4" name="Content Placeholder 3"/>
          <p:cNvSpPr>
            <a:spLocks noGrp="1"/>
          </p:cNvSpPr>
          <p:nvPr>
            <p:ph sz="quarter" idx="4"/>
          </p:nvPr>
        </p:nvSpPr>
        <p:spPr>
          <a:xfrm>
            <a:off x="6297559" y="1473200"/>
            <a:ext cx="4977104" cy="4851400"/>
          </a:xfrm>
        </p:spPr>
        <p:txBody>
          <a:bodyPr>
            <a:normAutofit lnSpcReduction="10000"/>
          </a:bodyPr>
          <a:lstStyle/>
          <a:p>
            <a:r>
              <a:rPr lang="en-US" b="1" dirty="0">
                <a:hlinkClick r:id="rId6"/>
              </a:rPr>
              <a:t>Collection access: Describing, cataloging, and processing with the future in mind</a:t>
            </a:r>
            <a:r>
              <a:rPr lang="en-US" b="1" dirty="0"/>
              <a:t> </a:t>
            </a:r>
            <a:r>
              <a:rPr lang="en-US" dirty="0"/>
              <a:t>– Beth </a:t>
            </a:r>
            <a:r>
              <a:rPr lang="en-US" dirty="0" err="1"/>
              <a:t>Knazook</a:t>
            </a:r>
            <a:r>
              <a:rPr lang="en-US" dirty="0"/>
              <a:t>, Library Juice Academy</a:t>
            </a:r>
          </a:p>
          <a:p>
            <a:r>
              <a:rPr lang="en-US" b="1" dirty="0">
                <a:hlinkClick r:id="rId7"/>
              </a:rPr>
              <a:t>Overcoming project hurdles: Approaches to identifying and managing collection red flags </a:t>
            </a:r>
            <a:r>
              <a:rPr lang="en-US" dirty="0"/>
              <a:t>– Jessica </a:t>
            </a:r>
            <a:r>
              <a:rPr lang="en-US" dirty="0" err="1"/>
              <a:t>Bitely</a:t>
            </a:r>
            <a:r>
              <a:rPr lang="en-US" dirty="0"/>
              <a:t>, Dir. of Preservation Services, NEDCC and Yvonne Ng, Senior Archivist, WITNESS</a:t>
            </a:r>
          </a:p>
          <a:p>
            <a:r>
              <a:rPr lang="en-US" b="1" dirty="0">
                <a:hlinkClick r:id="rId8"/>
              </a:rPr>
              <a:t>Closing the loop: Project assessment and leveraging goals for future planning </a:t>
            </a:r>
            <a:r>
              <a:rPr lang="en-US" dirty="0"/>
              <a:t>– Ellen Ryan, Head of Special Coll. and Archives, Idaho State University</a:t>
            </a:r>
          </a:p>
        </p:txBody>
      </p:sp>
    </p:spTree>
    <p:extLst>
      <p:ext uri="{BB962C8B-B14F-4D97-AF65-F5344CB8AC3E}">
        <p14:creationId xmlns:p14="http://schemas.microsoft.com/office/powerpoint/2010/main" val="97410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152400"/>
            <a:ext cx="7171041" cy="6599492"/>
          </a:xfrm>
          <a:prstGeom prst="rect">
            <a:avLst/>
          </a:prstGeom>
        </p:spPr>
      </p:pic>
      <p:sp>
        <p:nvSpPr>
          <p:cNvPr id="10" name="Text Placeholder 4"/>
          <p:cNvSpPr txBox="1">
            <a:spLocks/>
          </p:cNvSpPr>
          <p:nvPr/>
        </p:nvSpPr>
        <p:spPr>
          <a:xfrm>
            <a:off x="303212" y="609600"/>
            <a:ext cx="4973041" cy="512064"/>
          </a:xfrm>
          <a:prstGeom prst="rect">
            <a:avLst/>
          </a:prstGeom>
        </p:spPr>
        <p:txBody>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buNone/>
            </a:pPr>
            <a:r>
              <a:rPr lang="en-US" b="1" dirty="0"/>
              <a:t>Each webinar page includes:</a:t>
            </a:r>
          </a:p>
        </p:txBody>
      </p:sp>
      <p:sp>
        <p:nvSpPr>
          <p:cNvPr id="12" name="Content Placeholder 2"/>
          <p:cNvSpPr txBox="1">
            <a:spLocks/>
          </p:cNvSpPr>
          <p:nvPr/>
        </p:nvSpPr>
        <p:spPr>
          <a:xfrm>
            <a:off x="325573" y="1578864"/>
            <a:ext cx="4977104" cy="5173028"/>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dirty="0"/>
              <a:t>Speaker bio</a:t>
            </a:r>
          </a:p>
          <a:p>
            <a:r>
              <a:rPr lang="en-US" dirty="0"/>
              <a:t>Webinar overview</a:t>
            </a:r>
          </a:p>
          <a:p>
            <a:r>
              <a:rPr lang="en-US" dirty="0"/>
              <a:t>Links to </a:t>
            </a:r>
          </a:p>
          <a:p>
            <a:pPr lvl="1"/>
            <a:r>
              <a:rPr lang="en-US" dirty="0"/>
              <a:t>Recordings</a:t>
            </a:r>
          </a:p>
          <a:p>
            <a:pPr lvl="1"/>
            <a:r>
              <a:rPr lang="en-US" dirty="0"/>
              <a:t>PowerPoint presentations</a:t>
            </a:r>
          </a:p>
          <a:p>
            <a:pPr lvl="1"/>
            <a:r>
              <a:rPr lang="en-US" dirty="0"/>
              <a:t>Transcripts including all chats</a:t>
            </a:r>
          </a:p>
          <a:p>
            <a:pPr lvl="1"/>
            <a:r>
              <a:rPr lang="en-US" dirty="0"/>
              <a:t>Online resource library</a:t>
            </a:r>
          </a:p>
          <a:p>
            <a:pPr lvl="1"/>
            <a:r>
              <a:rPr lang="en-US" dirty="0"/>
              <a:t>Evaluation for access to a Certificate of Completion</a:t>
            </a:r>
          </a:p>
          <a:p>
            <a:endParaRPr lang="en-US" dirty="0"/>
          </a:p>
        </p:txBody>
      </p:sp>
    </p:spTree>
    <p:extLst>
      <p:ext uri="{BB962C8B-B14F-4D97-AF65-F5344CB8AC3E}">
        <p14:creationId xmlns:p14="http://schemas.microsoft.com/office/powerpoint/2010/main" val="383068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Online Resource Library</a:t>
            </a:r>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043" y="1473200"/>
            <a:ext cx="8539885" cy="5370904"/>
          </a:xfrm>
          <a:prstGeom prst="rect">
            <a:avLst/>
          </a:prstGeom>
        </p:spPr>
      </p:pic>
    </p:spTree>
    <p:extLst>
      <p:ext uri="{BB962C8B-B14F-4D97-AF65-F5344CB8AC3E}">
        <p14:creationId xmlns:p14="http://schemas.microsoft.com/office/powerpoint/2010/main" val="322269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pic>
        <p:nvPicPr>
          <p:cNvPr id="7" name="Picture 6" title="CLI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412" y="304800"/>
            <a:ext cx="1356895" cy="1356895"/>
          </a:xfrm>
          <a:prstGeom prst="rect">
            <a:avLst/>
          </a:prstGeom>
        </p:spPr>
      </p:pic>
      <p:sp>
        <p:nvSpPr>
          <p:cNvPr id="6" name="Content Placeholder 2"/>
          <p:cNvSpPr txBox="1">
            <a:spLocks/>
          </p:cNvSpPr>
          <p:nvPr/>
        </p:nvSpPr>
        <p:spPr>
          <a:xfrm>
            <a:off x="1117308" y="2133600"/>
            <a:ext cx="10387303" cy="4038600"/>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r>
              <a:rPr lang="en-US" sz="3200" b="1" dirty="0"/>
              <a:t>Strategies for Advancing Hidden Collections (SAHC)</a:t>
            </a:r>
          </a:p>
          <a:p>
            <a:r>
              <a:rPr lang="en-US" sz="3200" b="1" dirty="0">
                <a:hlinkClick r:id="rId4"/>
              </a:rPr>
              <a:t>https://www.clir.org/hiddencollections/sahc</a:t>
            </a:r>
            <a:endParaRPr lang="en-US" sz="3200" b="1" dirty="0"/>
          </a:p>
          <a:p>
            <a:endParaRPr lang="en-US" dirty="0"/>
          </a:p>
        </p:txBody>
      </p:sp>
    </p:spTree>
    <p:extLst>
      <p:ext uri="{BB962C8B-B14F-4D97-AF65-F5344CB8AC3E}">
        <p14:creationId xmlns:p14="http://schemas.microsoft.com/office/powerpoint/2010/main" val="12428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4873beb7-5857-4685-be1f-d57550cc96cc"/>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2530</TotalTime>
  <Words>804</Words>
  <Application>Microsoft Office PowerPoint</Application>
  <PresentationFormat>Custom</PresentationFormat>
  <Paragraphs>70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Books 16x9</vt:lpstr>
      <vt:lpstr>Strategies for Advancing Hidden Collections: A CLIR Webinar Series</vt:lpstr>
      <vt:lpstr>The Background</vt:lpstr>
      <vt:lpstr>The Team</vt:lpstr>
      <vt:lpstr>The Team</vt:lpstr>
      <vt:lpstr>Strategies for Advancing Hidden Collections</vt:lpstr>
      <vt:lpstr>SAHC</vt:lpstr>
      <vt:lpstr>PowerPoint Presentation</vt:lpstr>
      <vt:lpstr>Online Resource Library</vt:lpstr>
      <vt:lpstr>In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Hidden Special Collections and Archives:  Sharing Lessons Learned</dc:title>
  <dc:creator>Joy Banks</dc:creator>
  <cp:lastModifiedBy>Susan</cp:lastModifiedBy>
  <cp:revision>25</cp:revision>
  <dcterms:created xsi:type="dcterms:W3CDTF">2016-11-02T16:08:56Z</dcterms:created>
  <dcterms:modified xsi:type="dcterms:W3CDTF">2017-05-08T23:37:12Z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