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emf" ContentType="image/x-emf"/>
  <Default Extension="rels" ContentType="application/vnd.openxmlformats-package.relationships+xml"/>
  <Default Extension="gif" ContentType="image/gif"/>
  <Default Extension="png" ContentType="image/png"/>
  <Default Extension="wmf" ContentType="image/x-wmf"/>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2"/>
  </p:sldMasterIdLst>
  <p:notesMasterIdLst>
    <p:notesMasterId r:id="rId35"/>
  </p:notesMasterIdLst>
  <p:handoutMasterIdLst>
    <p:handoutMasterId r:id="rId36"/>
  </p:handoutMasterIdLst>
  <p:sldIdLst>
    <p:sldId id="257" r:id="rId3"/>
    <p:sldId id="299" r:id="rId4"/>
    <p:sldId id="298" r:id="rId5"/>
    <p:sldId id="300" r:id="rId6"/>
    <p:sldId id="301" r:id="rId7"/>
    <p:sldId id="302" r:id="rId8"/>
    <p:sldId id="303" r:id="rId9"/>
    <p:sldId id="304" r:id="rId10"/>
    <p:sldId id="305" r:id="rId11"/>
    <p:sldId id="306" r:id="rId12"/>
    <p:sldId id="264" r:id="rId13"/>
    <p:sldId id="267" r:id="rId14"/>
    <p:sldId id="268" r:id="rId15"/>
    <p:sldId id="281" r:id="rId16"/>
    <p:sldId id="280" r:id="rId17"/>
    <p:sldId id="279" r:id="rId18"/>
    <p:sldId id="288" r:id="rId19"/>
    <p:sldId id="278" r:id="rId20"/>
    <p:sldId id="277" r:id="rId21"/>
    <p:sldId id="284" r:id="rId22"/>
    <p:sldId id="276" r:id="rId23"/>
    <p:sldId id="275" r:id="rId24"/>
    <p:sldId id="292" r:id="rId25"/>
    <p:sldId id="274" r:id="rId26"/>
    <p:sldId id="293" r:id="rId27"/>
    <p:sldId id="273" r:id="rId28"/>
    <p:sldId id="294" r:id="rId29"/>
    <p:sldId id="272" r:id="rId30"/>
    <p:sldId id="271" r:id="rId31"/>
    <p:sldId id="296" r:id="rId32"/>
    <p:sldId id="270" r:id="rId33"/>
    <p:sldId id="297" r:id="rId34"/>
  </p:sldIdLst>
  <p:sldSz cx="9144000" cy="6858000" type="screen4x3"/>
  <p:notesSz cx="7077075" cy="9385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844" autoAdjust="0"/>
    <p:restoredTop sz="81608" autoAdjust="0"/>
  </p:normalViewPr>
  <p:slideViewPr>
    <p:cSldViewPr>
      <p:cViewPr varScale="1">
        <p:scale>
          <a:sx n="87" d="100"/>
          <a:sy n="87" d="100"/>
        </p:scale>
        <p:origin x="280"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customXml" Target="../customXml/item1.xml"/><Relationship Id="rId2" Type="http://schemas.openxmlformats.org/officeDocument/2006/relationships/slideMaster" Target="slideMasters/slideMaster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notesMaster" Target="notesMasters/notesMaster1.xml"/><Relationship Id="rId36" Type="http://schemas.openxmlformats.org/officeDocument/2006/relationships/handoutMaster" Target="handoutMasters/handoutMaster1.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265"/>
          </a:xfrm>
          <a:prstGeom prst="rect">
            <a:avLst/>
          </a:prstGeom>
        </p:spPr>
        <p:txBody>
          <a:bodyPr vert="horz" lIns="94064" tIns="47032" rIns="94064" bIns="47032" rtlCol="0"/>
          <a:lstStyle>
            <a:lvl1pPr algn="l">
              <a:defRPr sz="1200"/>
            </a:lvl1pPr>
          </a:lstStyle>
          <a:p>
            <a:endParaRPr lang="en-US"/>
          </a:p>
        </p:txBody>
      </p:sp>
      <p:sp>
        <p:nvSpPr>
          <p:cNvPr id="3" name="Date Placeholder 2"/>
          <p:cNvSpPr>
            <a:spLocks noGrp="1"/>
          </p:cNvSpPr>
          <p:nvPr>
            <p:ph type="dt" sz="quarter" idx="1"/>
          </p:nvPr>
        </p:nvSpPr>
        <p:spPr>
          <a:xfrm>
            <a:off x="4008705" y="0"/>
            <a:ext cx="3066733" cy="469265"/>
          </a:xfrm>
          <a:prstGeom prst="rect">
            <a:avLst/>
          </a:prstGeom>
        </p:spPr>
        <p:txBody>
          <a:bodyPr vert="horz" lIns="94064" tIns="47032" rIns="94064" bIns="47032" rtlCol="0"/>
          <a:lstStyle>
            <a:lvl1pPr algn="r">
              <a:defRPr sz="1200"/>
            </a:lvl1pPr>
          </a:lstStyle>
          <a:p>
            <a:fld id="{355D7D01-D4B3-492D-8538-10408E16DD11}" type="datetimeFigureOut">
              <a:rPr lang="en-US" smtClean="0"/>
              <a:t>5/4/17</a:t>
            </a:fld>
            <a:endParaRPr lang="en-US"/>
          </a:p>
        </p:txBody>
      </p:sp>
      <p:sp>
        <p:nvSpPr>
          <p:cNvPr id="4" name="Footer Placeholder 3"/>
          <p:cNvSpPr>
            <a:spLocks noGrp="1"/>
          </p:cNvSpPr>
          <p:nvPr>
            <p:ph type="ftr" sz="quarter" idx="2"/>
          </p:nvPr>
        </p:nvSpPr>
        <p:spPr>
          <a:xfrm>
            <a:off x="0" y="8914406"/>
            <a:ext cx="3066733" cy="469265"/>
          </a:xfrm>
          <a:prstGeom prst="rect">
            <a:avLst/>
          </a:prstGeom>
        </p:spPr>
        <p:txBody>
          <a:bodyPr vert="horz" lIns="94064" tIns="47032" rIns="94064" bIns="47032" rtlCol="0" anchor="b"/>
          <a:lstStyle>
            <a:lvl1pPr algn="l">
              <a:defRPr sz="1200"/>
            </a:lvl1pPr>
          </a:lstStyle>
          <a:p>
            <a:endParaRPr lang="en-US"/>
          </a:p>
        </p:txBody>
      </p:sp>
      <p:sp>
        <p:nvSpPr>
          <p:cNvPr id="5" name="Slide Number Placeholder 4"/>
          <p:cNvSpPr>
            <a:spLocks noGrp="1"/>
          </p:cNvSpPr>
          <p:nvPr>
            <p:ph type="sldNum" sz="quarter" idx="3"/>
          </p:nvPr>
        </p:nvSpPr>
        <p:spPr>
          <a:xfrm>
            <a:off x="4008705" y="8914406"/>
            <a:ext cx="3066733" cy="469265"/>
          </a:xfrm>
          <a:prstGeom prst="rect">
            <a:avLst/>
          </a:prstGeom>
        </p:spPr>
        <p:txBody>
          <a:bodyPr vert="horz" lIns="94064" tIns="47032" rIns="94064" bIns="47032" rtlCol="0" anchor="b"/>
          <a:lstStyle>
            <a:lvl1pPr algn="r">
              <a:defRPr sz="1200"/>
            </a:lvl1pPr>
          </a:lstStyle>
          <a:p>
            <a:fld id="{06899DD1-022C-4A6B-9F3D-0E1CCBA187B5}" type="slidenum">
              <a:rPr lang="en-US" smtClean="0"/>
              <a:t>‹#›</a:t>
            </a:fld>
            <a:endParaRPr lang="en-US"/>
          </a:p>
        </p:txBody>
      </p:sp>
    </p:spTree>
    <p:extLst>
      <p:ext uri="{BB962C8B-B14F-4D97-AF65-F5344CB8AC3E}">
        <p14:creationId xmlns:p14="http://schemas.microsoft.com/office/powerpoint/2010/main" val="28908491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265"/>
          </a:xfrm>
          <a:prstGeom prst="rect">
            <a:avLst/>
          </a:prstGeom>
        </p:spPr>
        <p:txBody>
          <a:bodyPr vert="horz" lIns="94064" tIns="47032" rIns="94064" bIns="47032" rtlCol="0"/>
          <a:lstStyle>
            <a:lvl1pPr algn="l">
              <a:defRPr sz="1200"/>
            </a:lvl1pPr>
          </a:lstStyle>
          <a:p>
            <a:endParaRPr lang="en-US"/>
          </a:p>
        </p:txBody>
      </p:sp>
      <p:sp>
        <p:nvSpPr>
          <p:cNvPr id="3" name="Date Placeholder 2"/>
          <p:cNvSpPr>
            <a:spLocks noGrp="1"/>
          </p:cNvSpPr>
          <p:nvPr>
            <p:ph type="dt" idx="1"/>
          </p:nvPr>
        </p:nvSpPr>
        <p:spPr>
          <a:xfrm>
            <a:off x="4008705" y="0"/>
            <a:ext cx="3066733" cy="469265"/>
          </a:xfrm>
          <a:prstGeom prst="rect">
            <a:avLst/>
          </a:prstGeom>
        </p:spPr>
        <p:txBody>
          <a:bodyPr vert="horz" lIns="94064" tIns="47032" rIns="94064" bIns="47032" rtlCol="0"/>
          <a:lstStyle>
            <a:lvl1pPr algn="r">
              <a:defRPr sz="1200"/>
            </a:lvl1pPr>
          </a:lstStyle>
          <a:p>
            <a:fld id="{A39A1389-B208-4658-A883-CB1BE9BABB95}" type="datetimeFigureOut">
              <a:rPr lang="en-US" smtClean="0"/>
              <a:t>5/4/17</a:t>
            </a:fld>
            <a:endParaRPr lang="en-US"/>
          </a:p>
        </p:txBody>
      </p:sp>
      <p:sp>
        <p:nvSpPr>
          <p:cNvPr id="4" name="Slide Image Placeholder 3"/>
          <p:cNvSpPr>
            <a:spLocks noGrp="1" noRot="1" noChangeAspect="1"/>
          </p:cNvSpPr>
          <p:nvPr>
            <p:ph type="sldImg" idx="2"/>
          </p:nvPr>
        </p:nvSpPr>
        <p:spPr>
          <a:xfrm>
            <a:off x="1192213" y="703263"/>
            <a:ext cx="4692650" cy="3519487"/>
          </a:xfrm>
          <a:prstGeom prst="rect">
            <a:avLst/>
          </a:prstGeom>
          <a:noFill/>
          <a:ln w="12700">
            <a:solidFill>
              <a:prstClr val="black"/>
            </a:solidFill>
          </a:ln>
        </p:spPr>
        <p:txBody>
          <a:bodyPr vert="horz" lIns="94064" tIns="47032" rIns="94064" bIns="47032" rtlCol="0" anchor="ctr"/>
          <a:lstStyle/>
          <a:p>
            <a:endParaRPr lang="en-US"/>
          </a:p>
        </p:txBody>
      </p:sp>
      <p:sp>
        <p:nvSpPr>
          <p:cNvPr id="5" name="Notes Placeholder 4"/>
          <p:cNvSpPr>
            <a:spLocks noGrp="1"/>
          </p:cNvSpPr>
          <p:nvPr>
            <p:ph type="body" sz="quarter" idx="3"/>
          </p:nvPr>
        </p:nvSpPr>
        <p:spPr>
          <a:xfrm>
            <a:off x="707708" y="4458018"/>
            <a:ext cx="5661660" cy="4223385"/>
          </a:xfrm>
          <a:prstGeom prst="rect">
            <a:avLst/>
          </a:prstGeom>
        </p:spPr>
        <p:txBody>
          <a:bodyPr vert="horz" lIns="94064" tIns="47032" rIns="94064" bIns="4703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14406"/>
            <a:ext cx="3066733" cy="469265"/>
          </a:xfrm>
          <a:prstGeom prst="rect">
            <a:avLst/>
          </a:prstGeom>
        </p:spPr>
        <p:txBody>
          <a:bodyPr vert="horz" lIns="94064" tIns="47032" rIns="94064" bIns="47032"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914406"/>
            <a:ext cx="3066733" cy="469265"/>
          </a:xfrm>
          <a:prstGeom prst="rect">
            <a:avLst/>
          </a:prstGeom>
        </p:spPr>
        <p:txBody>
          <a:bodyPr vert="horz" lIns="94064" tIns="47032" rIns="94064" bIns="47032" rtlCol="0" anchor="b"/>
          <a:lstStyle>
            <a:lvl1pPr algn="r">
              <a:defRPr sz="1200"/>
            </a:lvl1pPr>
          </a:lstStyle>
          <a:p>
            <a:fld id="{00BE902A-90FD-4B28-854A-2AC03B495DAE}" type="slidenum">
              <a:rPr lang="en-US" smtClean="0"/>
              <a:t>‹#›</a:t>
            </a:fld>
            <a:endParaRPr lang="en-US"/>
          </a:p>
        </p:txBody>
      </p:sp>
    </p:spTree>
    <p:extLst>
      <p:ext uri="{BB962C8B-B14F-4D97-AF65-F5344CB8AC3E}">
        <p14:creationId xmlns:p14="http://schemas.microsoft.com/office/powerpoint/2010/main" val="40631355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5/4/17 12:53 PM</a:t>
            </a:fld>
            <a:endParaRPr lang="en-US" dirty="0"/>
          </a:p>
        </p:txBody>
      </p:sp>
      <p:sp>
        <p:nvSpPr>
          <p:cNvPr id="6" name="Footer Placeholder 5"/>
          <p:cNvSpPr>
            <a:spLocks noGrp="1"/>
          </p:cNvSpPr>
          <p:nvPr>
            <p:ph type="ftr" sz="quarter" idx="12"/>
          </p:nvPr>
        </p:nvSpPr>
        <p:spPr>
          <a:xfrm>
            <a:off x="0" y="8914406"/>
            <a:ext cx="6369368" cy="469265"/>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369367" y="8914406"/>
            <a:ext cx="706070" cy="469265"/>
          </a:xfrm>
        </p:spPr>
        <p:txBody>
          <a:bodyPr/>
          <a:lstStyle/>
          <a:p>
            <a:fld id="{EC87E0CF-87F6-4B58-B8B8-DCAB2DAAF3CA}" type="slidenum">
              <a:rPr lang="en-US" smtClean="0"/>
              <a:pPr/>
              <a:t>1</a:t>
            </a:fld>
            <a:endParaRPr lang="en-US" dirty="0"/>
          </a:p>
        </p:txBody>
      </p:sp>
    </p:spTree>
    <p:extLst>
      <p:ext uri="{BB962C8B-B14F-4D97-AF65-F5344CB8AC3E}">
        <p14:creationId xmlns:p14="http://schemas.microsoft.com/office/powerpoint/2010/main" val="8590811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BE902A-90FD-4B28-854A-2AC03B495DAE}" type="slidenum">
              <a:rPr lang="en-US" smtClean="0"/>
              <a:t>15</a:t>
            </a:fld>
            <a:endParaRPr lang="en-US"/>
          </a:p>
        </p:txBody>
      </p:sp>
    </p:spTree>
    <p:extLst>
      <p:ext uri="{BB962C8B-B14F-4D97-AF65-F5344CB8AC3E}">
        <p14:creationId xmlns:p14="http://schemas.microsoft.com/office/powerpoint/2010/main" val="42854486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BE902A-90FD-4B28-854A-2AC03B495DAE}" type="slidenum">
              <a:rPr lang="en-US" smtClean="0"/>
              <a:t>16</a:t>
            </a:fld>
            <a:endParaRPr lang="en-US"/>
          </a:p>
        </p:txBody>
      </p:sp>
    </p:spTree>
    <p:extLst>
      <p:ext uri="{BB962C8B-B14F-4D97-AF65-F5344CB8AC3E}">
        <p14:creationId xmlns:p14="http://schemas.microsoft.com/office/powerpoint/2010/main" val="27750791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BE902A-90FD-4B28-854A-2AC03B495DAE}" type="slidenum">
              <a:rPr lang="en-US" smtClean="0"/>
              <a:t>17</a:t>
            </a:fld>
            <a:endParaRPr lang="en-US"/>
          </a:p>
        </p:txBody>
      </p:sp>
    </p:spTree>
    <p:extLst>
      <p:ext uri="{BB962C8B-B14F-4D97-AF65-F5344CB8AC3E}">
        <p14:creationId xmlns:p14="http://schemas.microsoft.com/office/powerpoint/2010/main" val="27750791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BE902A-90FD-4B28-854A-2AC03B495DAE}" type="slidenum">
              <a:rPr lang="en-US" smtClean="0"/>
              <a:t>18</a:t>
            </a:fld>
            <a:endParaRPr lang="en-US"/>
          </a:p>
        </p:txBody>
      </p:sp>
    </p:spTree>
    <p:extLst>
      <p:ext uri="{BB962C8B-B14F-4D97-AF65-F5344CB8AC3E}">
        <p14:creationId xmlns:p14="http://schemas.microsoft.com/office/powerpoint/2010/main" val="9559649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BE902A-90FD-4B28-854A-2AC03B495DAE}" type="slidenum">
              <a:rPr lang="en-US" smtClean="0"/>
              <a:t>19</a:t>
            </a:fld>
            <a:endParaRPr lang="en-US"/>
          </a:p>
        </p:txBody>
      </p:sp>
    </p:spTree>
    <p:extLst>
      <p:ext uri="{BB962C8B-B14F-4D97-AF65-F5344CB8AC3E}">
        <p14:creationId xmlns:p14="http://schemas.microsoft.com/office/powerpoint/2010/main" val="15330028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BE902A-90FD-4B28-854A-2AC03B495DAE}" type="slidenum">
              <a:rPr lang="en-US" smtClean="0"/>
              <a:t>20</a:t>
            </a:fld>
            <a:endParaRPr lang="en-US"/>
          </a:p>
        </p:txBody>
      </p:sp>
    </p:spTree>
    <p:extLst>
      <p:ext uri="{BB962C8B-B14F-4D97-AF65-F5344CB8AC3E}">
        <p14:creationId xmlns:p14="http://schemas.microsoft.com/office/powerpoint/2010/main" val="15330028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BE902A-90FD-4B28-854A-2AC03B495DAE}" type="slidenum">
              <a:rPr lang="en-US" smtClean="0"/>
              <a:t>21</a:t>
            </a:fld>
            <a:endParaRPr lang="en-US"/>
          </a:p>
        </p:txBody>
      </p:sp>
    </p:spTree>
    <p:extLst>
      <p:ext uri="{BB962C8B-B14F-4D97-AF65-F5344CB8AC3E}">
        <p14:creationId xmlns:p14="http://schemas.microsoft.com/office/powerpoint/2010/main" val="21200634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BE902A-90FD-4B28-854A-2AC03B495DAE}" type="slidenum">
              <a:rPr lang="en-US" smtClean="0"/>
              <a:t>22</a:t>
            </a:fld>
            <a:endParaRPr lang="en-US"/>
          </a:p>
        </p:txBody>
      </p:sp>
    </p:spTree>
    <p:extLst>
      <p:ext uri="{BB962C8B-B14F-4D97-AF65-F5344CB8AC3E}">
        <p14:creationId xmlns:p14="http://schemas.microsoft.com/office/powerpoint/2010/main" val="15668711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BE902A-90FD-4B28-854A-2AC03B495DAE}" type="slidenum">
              <a:rPr lang="en-US" smtClean="0"/>
              <a:t>23</a:t>
            </a:fld>
            <a:endParaRPr lang="en-US"/>
          </a:p>
        </p:txBody>
      </p:sp>
    </p:spTree>
    <p:extLst>
      <p:ext uri="{BB962C8B-B14F-4D97-AF65-F5344CB8AC3E}">
        <p14:creationId xmlns:p14="http://schemas.microsoft.com/office/powerpoint/2010/main" val="15668711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BE902A-90FD-4B28-854A-2AC03B495DAE}" type="slidenum">
              <a:rPr lang="en-US" smtClean="0"/>
              <a:t>24</a:t>
            </a:fld>
            <a:endParaRPr lang="en-US"/>
          </a:p>
        </p:txBody>
      </p:sp>
    </p:spTree>
    <p:extLst>
      <p:ext uri="{BB962C8B-B14F-4D97-AF65-F5344CB8AC3E}">
        <p14:creationId xmlns:p14="http://schemas.microsoft.com/office/powerpoint/2010/main" val="2178586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BE902A-90FD-4B28-854A-2AC03B495DAE}" type="slidenum">
              <a:rPr lang="en-US" smtClean="0"/>
              <a:pPr/>
              <a:t>2</a:t>
            </a:fld>
            <a:endParaRPr lang="en-US"/>
          </a:p>
        </p:txBody>
      </p:sp>
    </p:spTree>
    <p:extLst>
      <p:ext uri="{BB962C8B-B14F-4D97-AF65-F5344CB8AC3E}">
        <p14:creationId xmlns:p14="http://schemas.microsoft.com/office/powerpoint/2010/main" val="1408190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BE902A-90FD-4B28-854A-2AC03B495DAE}" type="slidenum">
              <a:rPr lang="en-US" smtClean="0"/>
              <a:t>25</a:t>
            </a:fld>
            <a:endParaRPr lang="en-US"/>
          </a:p>
        </p:txBody>
      </p:sp>
    </p:spTree>
    <p:extLst>
      <p:ext uri="{BB962C8B-B14F-4D97-AF65-F5344CB8AC3E}">
        <p14:creationId xmlns:p14="http://schemas.microsoft.com/office/powerpoint/2010/main" val="21785868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BE902A-90FD-4B28-854A-2AC03B495DAE}" type="slidenum">
              <a:rPr lang="en-US" smtClean="0"/>
              <a:t>26</a:t>
            </a:fld>
            <a:endParaRPr lang="en-US"/>
          </a:p>
        </p:txBody>
      </p:sp>
    </p:spTree>
    <p:extLst>
      <p:ext uri="{BB962C8B-B14F-4D97-AF65-F5344CB8AC3E}">
        <p14:creationId xmlns:p14="http://schemas.microsoft.com/office/powerpoint/2010/main" val="28869513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BE902A-90FD-4B28-854A-2AC03B495DAE}" type="slidenum">
              <a:rPr lang="en-US" smtClean="0"/>
              <a:t>27</a:t>
            </a:fld>
            <a:endParaRPr lang="en-US"/>
          </a:p>
        </p:txBody>
      </p:sp>
    </p:spTree>
    <p:extLst>
      <p:ext uri="{BB962C8B-B14F-4D97-AF65-F5344CB8AC3E}">
        <p14:creationId xmlns:p14="http://schemas.microsoft.com/office/powerpoint/2010/main" val="28869513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BE902A-90FD-4B28-854A-2AC03B495DAE}" type="slidenum">
              <a:rPr lang="en-US" smtClean="0"/>
              <a:t>28</a:t>
            </a:fld>
            <a:endParaRPr lang="en-US"/>
          </a:p>
        </p:txBody>
      </p:sp>
    </p:spTree>
    <p:extLst>
      <p:ext uri="{BB962C8B-B14F-4D97-AF65-F5344CB8AC3E}">
        <p14:creationId xmlns:p14="http://schemas.microsoft.com/office/powerpoint/2010/main" val="27168313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BE902A-90FD-4B28-854A-2AC03B495DAE}" type="slidenum">
              <a:rPr lang="en-US" smtClean="0"/>
              <a:t>29</a:t>
            </a:fld>
            <a:endParaRPr lang="en-US"/>
          </a:p>
        </p:txBody>
      </p:sp>
    </p:spTree>
    <p:extLst>
      <p:ext uri="{BB962C8B-B14F-4D97-AF65-F5344CB8AC3E}">
        <p14:creationId xmlns:p14="http://schemas.microsoft.com/office/powerpoint/2010/main" val="10863426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BE902A-90FD-4B28-854A-2AC03B495DAE}" type="slidenum">
              <a:rPr lang="en-US" smtClean="0"/>
              <a:t>30</a:t>
            </a:fld>
            <a:endParaRPr lang="en-US"/>
          </a:p>
        </p:txBody>
      </p:sp>
    </p:spTree>
    <p:extLst>
      <p:ext uri="{BB962C8B-B14F-4D97-AF65-F5344CB8AC3E}">
        <p14:creationId xmlns:p14="http://schemas.microsoft.com/office/powerpoint/2010/main" val="10863426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BE902A-90FD-4B28-854A-2AC03B495DAE}" type="slidenum">
              <a:rPr lang="en-US" smtClean="0"/>
              <a:t>31</a:t>
            </a:fld>
            <a:endParaRPr lang="en-US"/>
          </a:p>
        </p:txBody>
      </p:sp>
    </p:spTree>
    <p:extLst>
      <p:ext uri="{BB962C8B-B14F-4D97-AF65-F5344CB8AC3E}">
        <p14:creationId xmlns:p14="http://schemas.microsoft.com/office/powerpoint/2010/main" val="6307449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BE902A-90FD-4B28-854A-2AC03B495DAE}" type="slidenum">
              <a:rPr lang="en-US" smtClean="0"/>
              <a:t>32</a:t>
            </a:fld>
            <a:endParaRPr lang="en-US"/>
          </a:p>
        </p:txBody>
      </p:sp>
    </p:spTree>
    <p:extLst>
      <p:ext uri="{BB962C8B-B14F-4D97-AF65-F5344CB8AC3E}">
        <p14:creationId xmlns:p14="http://schemas.microsoft.com/office/powerpoint/2010/main" val="928638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BE902A-90FD-4B28-854A-2AC03B495DAE}" type="slidenum">
              <a:rPr lang="en-US" smtClean="0"/>
              <a:pPr/>
              <a:t>3</a:t>
            </a:fld>
            <a:endParaRPr lang="en-US"/>
          </a:p>
        </p:txBody>
      </p:sp>
    </p:spTree>
    <p:extLst>
      <p:ext uri="{BB962C8B-B14F-4D97-AF65-F5344CB8AC3E}">
        <p14:creationId xmlns:p14="http://schemas.microsoft.com/office/powerpoint/2010/main" val="1294593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BE902A-90FD-4B28-854A-2AC03B495DAE}" type="slidenum">
              <a:rPr lang="en-US" smtClean="0"/>
              <a:pPr/>
              <a:t>6</a:t>
            </a:fld>
            <a:endParaRPr lang="en-US"/>
          </a:p>
        </p:txBody>
      </p:sp>
    </p:spTree>
    <p:extLst>
      <p:ext uri="{BB962C8B-B14F-4D97-AF65-F5344CB8AC3E}">
        <p14:creationId xmlns:p14="http://schemas.microsoft.com/office/powerpoint/2010/main" val="8043938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BE902A-90FD-4B28-854A-2AC03B495DAE}" type="slidenum">
              <a:rPr lang="en-US" smtClean="0"/>
              <a:pPr/>
              <a:t>7</a:t>
            </a:fld>
            <a:endParaRPr lang="en-US"/>
          </a:p>
        </p:txBody>
      </p:sp>
    </p:spTree>
    <p:extLst>
      <p:ext uri="{BB962C8B-B14F-4D97-AF65-F5344CB8AC3E}">
        <p14:creationId xmlns:p14="http://schemas.microsoft.com/office/powerpoint/2010/main" val="4796931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BE902A-90FD-4B28-854A-2AC03B495DAE}" type="slidenum">
              <a:rPr lang="en-US" smtClean="0"/>
              <a:t>11</a:t>
            </a:fld>
            <a:endParaRPr lang="en-US"/>
          </a:p>
        </p:txBody>
      </p:sp>
    </p:spTree>
    <p:extLst>
      <p:ext uri="{BB962C8B-B14F-4D97-AF65-F5344CB8AC3E}">
        <p14:creationId xmlns:p14="http://schemas.microsoft.com/office/powerpoint/2010/main" val="18969074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BE902A-90FD-4B28-854A-2AC03B495DAE}" type="slidenum">
              <a:rPr lang="en-US" smtClean="0"/>
              <a:t>12</a:t>
            </a:fld>
            <a:endParaRPr lang="en-US"/>
          </a:p>
        </p:txBody>
      </p:sp>
    </p:spTree>
    <p:extLst>
      <p:ext uri="{BB962C8B-B14F-4D97-AF65-F5344CB8AC3E}">
        <p14:creationId xmlns:p14="http://schemas.microsoft.com/office/powerpoint/2010/main" val="5040098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BE902A-90FD-4B28-854A-2AC03B495DAE}" type="slidenum">
              <a:rPr lang="en-US" smtClean="0"/>
              <a:t>13</a:t>
            </a:fld>
            <a:endParaRPr lang="en-US"/>
          </a:p>
        </p:txBody>
      </p:sp>
    </p:spTree>
    <p:extLst>
      <p:ext uri="{BB962C8B-B14F-4D97-AF65-F5344CB8AC3E}">
        <p14:creationId xmlns:p14="http://schemas.microsoft.com/office/powerpoint/2010/main" val="31989635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BE902A-90FD-4B28-854A-2AC03B495DAE}" type="slidenum">
              <a:rPr lang="en-US" smtClean="0"/>
              <a:t>14</a:t>
            </a:fld>
            <a:endParaRPr lang="en-US"/>
          </a:p>
        </p:txBody>
      </p:sp>
    </p:spTree>
    <p:extLst>
      <p:ext uri="{BB962C8B-B14F-4D97-AF65-F5344CB8AC3E}">
        <p14:creationId xmlns:p14="http://schemas.microsoft.com/office/powerpoint/2010/main" val="16431901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jpeg"/><Relationship Id="rId8" Type="http://schemas.openxmlformats.org/officeDocument/2006/relationships/image" Target="../media/image10.jpeg"/><Relationship Id="rId9" Type="http://schemas.openxmlformats.org/officeDocument/2006/relationships/image" Target="../media/image11.png"/><Relationship Id="rId10" Type="http://schemas.openxmlformats.org/officeDocument/2006/relationships/image" Target="../media/image12.gif"/><Relationship Id="rId11" Type="http://schemas.openxmlformats.org/officeDocument/2006/relationships/image" Target="../media/image13.jpeg"/><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eg"/><Relationship Id="rId3" Type="http://schemas.openxmlformats.org/officeDocument/2006/relationships/image" Target="../media/image15.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2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atin typeface="+mj-l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Click to edit Master subtitle style</a:t>
            </a:r>
            <a:endParaRPr lang="en-US" dirty="0"/>
          </a:p>
        </p:txBody>
      </p:sp>
      <p:pic>
        <p:nvPicPr>
          <p:cNvPr id="6" name="Picture 5" descr="famLH"/>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439006" y="-10059"/>
            <a:ext cx="1704993" cy="1023885"/>
          </a:xfrm>
          <a:prstGeom prst="rect">
            <a:avLst/>
          </a:prstGeom>
          <a:noFill/>
          <a:ln w="9525">
            <a:noFill/>
            <a:miter lim="800000"/>
            <a:headEnd/>
            <a:tailEnd/>
          </a:ln>
        </p:spPr>
      </p:pic>
      <p:pic>
        <p:nvPicPr>
          <p:cNvPr id="7" name="Picture 6" descr="C:\Malindapcbackup\OLD PC DOCUMENTS\Documents and Settings\Owner\My Documents\Data\IMLS\CtoC#2\2011\hi-res sun logo.jpg"/>
          <p:cNvPicPr/>
          <p:nvPr userDrawn="1"/>
        </p:nvPicPr>
        <p:blipFill rotWithShape="1">
          <a:blip r:embed="rId4" cstate="screen">
            <a:extLst>
              <a:ext uri="{28A0092B-C50C-407E-A947-70E740481C1C}">
                <a14:useLocalDpi xmlns:a14="http://schemas.microsoft.com/office/drawing/2010/main"/>
              </a:ext>
            </a:extLst>
          </a:blip>
          <a:srcRect/>
          <a:stretch/>
        </p:blipFill>
        <p:spPr bwMode="auto">
          <a:xfrm>
            <a:off x="5293309" y="6320550"/>
            <a:ext cx="1524000" cy="537450"/>
          </a:xfrm>
          <a:prstGeom prst="rect">
            <a:avLst/>
          </a:prstGeom>
          <a:noFill/>
          <a:ln w="9525">
            <a:noFill/>
            <a:miter lim="800000"/>
            <a:headEnd/>
            <a:tailEnd/>
          </a:ln>
        </p:spPr>
      </p:pic>
      <p:pic>
        <p:nvPicPr>
          <p:cNvPr id="8" name="Picture 7" descr="sfa.gif"/>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2486784" y="6325753"/>
            <a:ext cx="1823701" cy="542925"/>
          </a:xfrm>
          <a:prstGeom prst="rect">
            <a:avLst/>
          </a:prstGeom>
          <a:noFill/>
          <a:ln w="9525">
            <a:noFill/>
            <a:miter lim="800000"/>
            <a:headEnd/>
            <a:tailEnd/>
          </a:ln>
        </p:spPr>
      </p:pic>
      <p:pic>
        <p:nvPicPr>
          <p:cNvPr id="10" name="Picture 9" descr="fla.gif"/>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651965" y="6420997"/>
            <a:ext cx="1823701" cy="447675"/>
          </a:xfrm>
          <a:prstGeom prst="rect">
            <a:avLst/>
          </a:prstGeom>
          <a:noFill/>
          <a:ln w="9525">
            <a:noFill/>
            <a:miter lim="800000"/>
            <a:headEnd/>
            <a:tailEnd/>
          </a:ln>
        </p:spPr>
      </p:pic>
      <p:pic>
        <p:nvPicPr>
          <p:cNvPr id="4" name="Picture 3" descr="FAMDA-full-color_web.jpg"/>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8216151" y="5954894"/>
            <a:ext cx="927849" cy="903106"/>
          </a:xfrm>
          <a:prstGeom prst="rect">
            <a:avLst/>
          </a:prstGeom>
        </p:spPr>
      </p:pic>
      <p:pic>
        <p:nvPicPr>
          <p:cNvPr id="5" name="Picture 4" descr="FAZA logo.jpg"/>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0" y="5689222"/>
            <a:ext cx="651046" cy="1168778"/>
          </a:xfrm>
          <a:prstGeom prst="rect">
            <a:avLst/>
          </a:prstGeom>
        </p:spPr>
      </p:pic>
      <p:pic>
        <p:nvPicPr>
          <p:cNvPr id="15" name="Picture 14" descr="fdos-logo.png"/>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6892203" y="6059886"/>
            <a:ext cx="1272557" cy="759429"/>
          </a:xfrm>
          <a:prstGeom prst="rect">
            <a:avLst/>
          </a:prstGeom>
        </p:spPr>
      </p:pic>
      <p:pic>
        <p:nvPicPr>
          <p:cNvPr id="16" name="Picture 15" descr="FLDivER.gif"/>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4315562" y="6246999"/>
            <a:ext cx="928722" cy="611001"/>
          </a:xfrm>
          <a:prstGeom prst="rect">
            <a:avLst/>
          </a:prstGeom>
        </p:spPr>
      </p:pic>
      <p:pic>
        <p:nvPicPr>
          <p:cNvPr id="18" name="Picture 17" descr="imls_logo_2c.jpg"/>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0670" y="0"/>
            <a:ext cx="2123907" cy="966204"/>
          </a:xfrm>
          <a:prstGeom prst="rect">
            <a:avLst/>
          </a:prstGeom>
        </p:spPr>
      </p:pic>
    </p:spTree>
    <p:extLst>
      <p:ext uri="{BB962C8B-B14F-4D97-AF65-F5344CB8AC3E}">
        <p14:creationId xmlns:p14="http://schemas.microsoft.com/office/powerpoint/2010/main" val="96833341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4" name="Picture 13" descr="famLH"/>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6172200"/>
            <a:ext cx="990600" cy="685800"/>
          </a:xfrm>
          <a:prstGeom prst="rect">
            <a:avLst/>
          </a:prstGeom>
          <a:noFill/>
          <a:ln w="9525">
            <a:noFill/>
            <a:miter lim="800000"/>
            <a:headEnd/>
            <a:tailEnd/>
          </a:ln>
        </p:spPr>
      </p:pic>
      <p:pic>
        <p:nvPicPr>
          <p:cNvPr id="7" name="Picture 6" descr="imls_logo_2c.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35062" y="6126064"/>
            <a:ext cx="1608938" cy="731935"/>
          </a:xfrm>
          <a:prstGeom prst="rect">
            <a:avLst/>
          </a:prstGeom>
        </p:spPr>
      </p:pic>
    </p:spTree>
    <p:extLst>
      <p:ext uri="{BB962C8B-B14F-4D97-AF65-F5344CB8AC3E}">
        <p14:creationId xmlns:p14="http://schemas.microsoft.com/office/powerpoint/2010/main" val="1558550139"/>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4"/>
        <p:cNvGrpSpPr/>
        <p:nvPr/>
      </p:nvGrpSpPr>
      <p:grpSpPr>
        <a:xfrm>
          <a:off x="0" y="0"/>
          <a:ext cx="0" cy="0"/>
          <a:chOff x="0" y="0"/>
          <a:chExt cx="0" cy="0"/>
        </a:xfrm>
      </p:grpSpPr>
    </p:spTree>
    <p:extLst>
      <p:ext uri="{BB962C8B-B14F-4D97-AF65-F5344CB8AC3E}">
        <p14:creationId xmlns:p14="http://schemas.microsoft.com/office/powerpoint/2010/main" val="132810636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theme" Target="../theme/theme1.xml"/><Relationship Id="rId5" Type="http://schemas.openxmlformats.org/officeDocument/2006/relationships/image" Target="../media/image1.jpeg"/><Relationship Id="rId6" Type="http://schemas.openxmlformats.org/officeDocument/2006/relationships/image" Target="../media/image2.png"/><Relationship Id="rId7"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dk1" tx1="lt1" bg2="dk2" tx2="lt2" accent1="accent1" accent2="accent2" accent3="accent3" accent4="accent4" accent5="accent5" accent6="accent6" hlink="hlink" folHlink="folHlink"/>
  <p:sldLayoutIdLst>
    <p:sldLayoutId id="2147483700" r:id="rId1"/>
    <p:sldLayoutId id="2147483701" r:id="rId2"/>
    <p:sldLayoutId id="2147483702" r:id="rId3"/>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6"/>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7"/>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7"/>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7"/>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7"/>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image" Target="../media/image33.wmf"/><Relationship Id="rId4"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5.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6.w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8.wmf"/><Relationship Id="rId4" Type="http://schemas.openxmlformats.org/officeDocument/2006/relationships/image" Target="../media/image39.wm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3" Type="http://schemas.openxmlformats.org/officeDocument/2006/relationships/image" Target="../media/image40.wmf"/><Relationship Id="rId4" Type="http://schemas.openxmlformats.org/officeDocument/2006/relationships/image" Target="../media/image41.wm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3" Type="http://schemas.openxmlformats.org/officeDocument/2006/relationships/image" Target="../media/image42.wmf"/><Relationship Id="rId4" Type="http://schemas.openxmlformats.org/officeDocument/2006/relationships/image" Target="../media/image43.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3" Type="http://schemas.openxmlformats.org/officeDocument/2006/relationships/image" Target="../media/image44.wmf"/><Relationship Id="rId4" Type="http://schemas.openxmlformats.org/officeDocument/2006/relationships/image" Target="../media/image45.wmf"/><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png"/><Relationship Id="rId6" Type="http://schemas.openxmlformats.org/officeDocument/2006/relationships/image" Target="../media/image8.png"/><Relationship Id="rId7" Type="http://schemas.openxmlformats.org/officeDocument/2006/relationships/image" Target="../media/image19.png"/><Relationship Id="rId8" Type="http://schemas.openxmlformats.org/officeDocument/2006/relationships/image" Target="../media/image20.jpg"/><Relationship Id="rId9" Type="http://schemas.openxmlformats.org/officeDocument/2006/relationships/image" Target="../media/image21.jpeg"/><Relationship Id="rId10" Type="http://schemas.openxmlformats.org/officeDocument/2006/relationships/image" Target="../media/image22.png"/><Relationship Id="rId11" Type="http://schemas.openxmlformats.org/officeDocument/2006/relationships/image" Target="../media/image12.gif"/><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6.w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48.wmf"/><Relationship Id="rId4" Type="http://schemas.openxmlformats.org/officeDocument/2006/relationships/image" Target="../media/image49.wmf"/><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wmf"/><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52.w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53.wmf"/></Relationships>
</file>

<file path=ppt/slides/_rels/slide26.xml.rels><?xml version="1.0" encoding="UTF-8" standalone="yes"?>
<Relationships xmlns="http://schemas.openxmlformats.org/package/2006/relationships"><Relationship Id="rId3" Type="http://schemas.openxmlformats.org/officeDocument/2006/relationships/image" Target="../media/image54.wmf"/><Relationship Id="rId4" Type="http://schemas.openxmlformats.org/officeDocument/2006/relationships/image" Target="../media/image55.wmf"/><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7.xml.rels><?xml version="1.0" encoding="UTF-8" standalone="yes"?>
<Relationships xmlns="http://schemas.openxmlformats.org/package/2006/relationships"><Relationship Id="rId3" Type="http://schemas.openxmlformats.org/officeDocument/2006/relationships/image" Target="../media/image56.wmf"/><Relationship Id="rId4" Type="http://schemas.openxmlformats.org/officeDocument/2006/relationships/image" Target="../media/image57.wmf"/><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3" Type="http://schemas.openxmlformats.org/officeDocument/2006/relationships/image" Target="../media/image58.wmf"/><Relationship Id="rId4" Type="http://schemas.openxmlformats.org/officeDocument/2006/relationships/image" Target="../media/image59.wmf"/><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60.wmf"/></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jpeg"/><Relationship Id="rId5" Type="http://schemas.openxmlformats.org/officeDocument/2006/relationships/image" Target="../media/image25.tif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61.wmf"/><Relationship Id="rId4" Type="http://schemas.openxmlformats.org/officeDocument/2006/relationships/image" Target="../media/image62.wmf"/><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1.xml.rels><?xml version="1.0" encoding="UTF-8" standalone="yes"?>
<Relationships xmlns="http://schemas.openxmlformats.org/package/2006/relationships"><Relationship Id="rId3" Type="http://schemas.openxmlformats.org/officeDocument/2006/relationships/image" Target="../media/image63.wmf"/><Relationship Id="rId4"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6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6.tiff"/><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28.tiff"/><Relationship Id="rId4" Type="http://schemas.openxmlformats.org/officeDocument/2006/relationships/image" Target="../media/image29.tif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31.emf"/><Relationship Id="rId4" Type="http://schemas.openxmlformats.org/officeDocument/2006/relationships/image" Target="../media/image32.tiff"/><Relationship Id="rId1" Type="http://schemas.openxmlformats.org/officeDocument/2006/relationships/slideLayout" Target="../slideLayouts/slideLayout2.xml"/><Relationship Id="rId2" Type="http://schemas.openxmlformats.org/officeDocument/2006/relationships/image" Target="../media/image30.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295400"/>
            <a:ext cx="8724639" cy="2438400"/>
          </a:xfrm>
        </p:spPr>
        <p:txBody>
          <a:bodyPr/>
          <a:lstStyle/>
          <a:p>
            <a:r>
              <a:rPr lang="en-US" sz="4400" dirty="0"/>
              <a:t>Helping Each Other: </a:t>
            </a:r>
            <a:r>
              <a:rPr lang="en-US" sz="4400" dirty="0" smtClean="0"/>
              <a:t/>
            </a:r>
            <a:br>
              <a:rPr lang="en-US" sz="4400" dirty="0" smtClean="0"/>
            </a:br>
            <a:r>
              <a:rPr lang="en-US" sz="4400" dirty="0" smtClean="0"/>
              <a:t>An </a:t>
            </a:r>
            <a:r>
              <a:rPr lang="en-US" sz="4400" dirty="0"/>
              <a:t>Overview of the Florida Connecting to Collections’ Developing Emergency Plans Program</a:t>
            </a:r>
            <a:endParaRPr lang="en-US" sz="4400" dirty="0">
              <a:effectLst/>
            </a:endParaRPr>
          </a:p>
        </p:txBody>
      </p:sp>
      <p:sp>
        <p:nvSpPr>
          <p:cNvPr id="3" name="Subtitle 2"/>
          <p:cNvSpPr>
            <a:spLocks noGrp="1"/>
          </p:cNvSpPr>
          <p:nvPr>
            <p:ph type="subTitle" idx="1"/>
          </p:nvPr>
        </p:nvSpPr>
        <p:spPr>
          <a:xfrm>
            <a:off x="731043" y="3810000"/>
            <a:ext cx="7681913" cy="461665"/>
          </a:xfrm>
        </p:spPr>
        <p:txBody>
          <a:bodyPr>
            <a:noAutofit/>
          </a:bodyPr>
          <a:lstStyle/>
          <a:p>
            <a:r>
              <a:rPr lang="en-US" dirty="0" smtClean="0"/>
              <a:t>Robin Bauer Kilgo</a:t>
            </a:r>
          </a:p>
          <a:p>
            <a:r>
              <a:rPr lang="en-US" dirty="0" smtClean="0"/>
              <a:t>Special Projects Manager, FAM</a:t>
            </a:r>
          </a:p>
          <a:p>
            <a:endParaRPr lang="en-US" dirty="0"/>
          </a:p>
          <a:p>
            <a:r>
              <a:rPr lang="en-US" dirty="0"/>
              <a:t>Susan </a:t>
            </a:r>
            <a:r>
              <a:rPr lang="en-US" dirty="0" err="1"/>
              <a:t>Swiatosz</a:t>
            </a:r>
            <a:r>
              <a:rPr lang="en-US" dirty="0"/>
              <a:t>, Librarian    </a:t>
            </a:r>
            <a:endParaRPr lang="en-US" dirty="0" smtClean="0"/>
          </a:p>
          <a:p>
            <a:r>
              <a:rPr lang="en-US" dirty="0" smtClean="0"/>
              <a:t>Boynton </a:t>
            </a:r>
            <a:r>
              <a:rPr lang="en-US" dirty="0"/>
              <a:t>Beach City Library</a:t>
            </a: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590800"/>
            <a:ext cx="8382000" cy="664797"/>
          </a:xfrm>
        </p:spPr>
        <p:txBody>
          <a:bodyPr/>
          <a:lstStyle/>
          <a:p>
            <a:r>
              <a:rPr lang="en-US" dirty="0" smtClean="0"/>
              <a:t>Elements of an Emergency Plan</a:t>
            </a:r>
            <a:endParaRPr lang="en-US" dirty="0"/>
          </a:p>
        </p:txBody>
      </p:sp>
    </p:spTree>
    <p:extLst>
      <p:ext uri="{BB962C8B-B14F-4D97-AF65-F5344CB8AC3E}">
        <p14:creationId xmlns:p14="http://schemas.microsoft.com/office/powerpoint/2010/main" val="1717547892"/>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Parts of Plan</a:t>
            </a:r>
            <a:endParaRPr lang="en-US" dirty="0"/>
          </a:p>
        </p:txBody>
      </p:sp>
      <p:sp>
        <p:nvSpPr>
          <p:cNvPr id="3" name="Text Placeholder 2"/>
          <p:cNvSpPr>
            <a:spLocks noGrp="1"/>
          </p:cNvSpPr>
          <p:nvPr>
            <p:ph type="body" sz="quarter" idx="10"/>
          </p:nvPr>
        </p:nvSpPr>
        <p:spPr>
          <a:xfrm>
            <a:off x="381000" y="1257020"/>
            <a:ext cx="4419600" cy="4608248"/>
          </a:xfrm>
        </p:spPr>
        <p:txBody>
          <a:bodyPr/>
          <a:lstStyle/>
          <a:p>
            <a:pPr marL="514350" indent="-514350">
              <a:buFont typeface="+mj-lt"/>
              <a:buAutoNum type="arabicPeriod"/>
            </a:pPr>
            <a:r>
              <a:rPr lang="en-US" sz="2800" dirty="0" smtClean="0"/>
              <a:t>Introduction/ Instructions</a:t>
            </a:r>
          </a:p>
          <a:p>
            <a:pPr marL="514350" indent="-514350">
              <a:buFont typeface="+mj-lt"/>
              <a:buAutoNum type="arabicPeriod"/>
            </a:pPr>
            <a:r>
              <a:rPr lang="en-US" sz="2800" dirty="0" smtClean="0"/>
              <a:t>Delegation of Authority</a:t>
            </a:r>
          </a:p>
          <a:p>
            <a:pPr marL="514350" indent="-514350">
              <a:buFont typeface="+mj-lt"/>
              <a:buAutoNum type="arabicPeriod"/>
            </a:pPr>
            <a:r>
              <a:rPr lang="en-US" sz="2800" dirty="0" smtClean="0"/>
              <a:t>Emergency Teams</a:t>
            </a:r>
          </a:p>
          <a:p>
            <a:pPr marL="514350" indent="-514350">
              <a:buFont typeface="+mj-lt"/>
              <a:buAutoNum type="arabicPeriod"/>
            </a:pPr>
            <a:r>
              <a:rPr lang="en-US" sz="2800" dirty="0" smtClean="0"/>
              <a:t>Emergency Contact List/Phone Tree</a:t>
            </a:r>
          </a:p>
          <a:p>
            <a:pPr marL="514350" indent="-514350">
              <a:buFont typeface="+mj-lt"/>
              <a:buAutoNum type="arabicPeriod"/>
            </a:pPr>
            <a:r>
              <a:rPr lang="en-US" sz="2800" dirty="0" smtClean="0"/>
              <a:t>Summary of Hazards/Threats</a:t>
            </a:r>
          </a:p>
          <a:p>
            <a:pPr marL="514350" indent="-514350">
              <a:buFont typeface="+mj-lt"/>
              <a:buAutoNum type="arabicPeriod"/>
            </a:pPr>
            <a:r>
              <a:rPr lang="en-US" sz="2800" dirty="0" smtClean="0"/>
              <a:t>Evacuation Guidelines</a:t>
            </a:r>
          </a:p>
          <a:p>
            <a:pPr marL="514350" indent="-514350">
              <a:buFont typeface="+mj-lt"/>
              <a:buAutoNum type="arabicPeriod"/>
            </a:pPr>
            <a:r>
              <a:rPr lang="en-US" sz="2800" dirty="0" smtClean="0"/>
              <a:t>Action Plans for Identified Threats</a:t>
            </a:r>
          </a:p>
        </p:txBody>
      </p:sp>
      <p:sp>
        <p:nvSpPr>
          <p:cNvPr id="4" name="Text Placeholder 2"/>
          <p:cNvSpPr txBox="1">
            <a:spLocks/>
          </p:cNvSpPr>
          <p:nvPr/>
        </p:nvSpPr>
        <p:spPr>
          <a:xfrm>
            <a:off x="5029200" y="1233773"/>
            <a:ext cx="4267200" cy="4481227"/>
          </a:xfrm>
          <a:prstGeom prst="rect">
            <a:avLst/>
          </a:prstGeom>
        </p:spPr>
        <p:txBody>
          <a:bodyPr vert="horz" wrap="square" lIns="0" tIns="0" rIns="0" bIns="0" rtlCol="0">
            <a:spAutoFit/>
          </a:bodyPr>
          <a:lstStyle>
            <a:lvl1pPr marL="396875" indent="-396875" algn="l" defTabSz="914363" rtl="0" eaLnBrk="1" latinLnBrk="0" hangingPunct="1">
              <a:lnSpc>
                <a:spcPct val="90000"/>
              </a:lnSpc>
              <a:spcBef>
                <a:spcPct val="20000"/>
              </a:spcBef>
              <a:buFontTx/>
              <a:buBlip>
                <a:blip r:embed="rId3"/>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4"/>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buFont typeface="+mj-lt"/>
              <a:buAutoNum type="arabicPeriod" startAt="8"/>
            </a:pPr>
            <a:r>
              <a:rPr lang="en-US" sz="2800" dirty="0" smtClean="0"/>
              <a:t>Priority List</a:t>
            </a:r>
          </a:p>
          <a:p>
            <a:pPr marL="514350" indent="-514350">
              <a:buFont typeface="+mj-lt"/>
              <a:buAutoNum type="arabicPeriod" startAt="8"/>
            </a:pPr>
            <a:r>
              <a:rPr lang="en-US" sz="2800" dirty="0" smtClean="0"/>
              <a:t>Communication/</a:t>
            </a:r>
          </a:p>
          <a:p>
            <a:pPr marL="0" indent="0">
              <a:buNone/>
            </a:pPr>
            <a:r>
              <a:rPr lang="en-US" sz="2800" dirty="0" smtClean="0"/>
              <a:t>Documentation</a:t>
            </a:r>
          </a:p>
          <a:p>
            <a:pPr marL="514350" indent="-514350">
              <a:buFont typeface="+mj-lt"/>
              <a:buAutoNum type="arabicPeriod" startAt="10"/>
            </a:pPr>
            <a:r>
              <a:rPr lang="en-US" sz="2800" dirty="0" smtClean="0"/>
              <a:t>  Collection Salvage/Recovery</a:t>
            </a:r>
          </a:p>
          <a:p>
            <a:pPr marL="514350" indent="-514350">
              <a:buFont typeface="+mj-lt"/>
              <a:buAutoNum type="arabicPeriod" startAt="10"/>
            </a:pPr>
            <a:r>
              <a:rPr lang="en-US" sz="2800" dirty="0" smtClean="0"/>
              <a:t>  Supplies</a:t>
            </a:r>
          </a:p>
          <a:p>
            <a:pPr marL="514350" indent="-514350">
              <a:buFont typeface="+mj-lt"/>
              <a:buAutoNum type="arabicPeriod" startAt="10"/>
            </a:pPr>
            <a:r>
              <a:rPr lang="en-US" sz="2800" dirty="0" smtClean="0"/>
              <a:t>  Additional Supplies/Resources</a:t>
            </a:r>
          </a:p>
          <a:p>
            <a:pPr marL="514350" indent="-514350">
              <a:buFont typeface="+mj-lt"/>
              <a:buAutoNum type="arabicPeriod" startAt="10"/>
            </a:pPr>
            <a:r>
              <a:rPr lang="en-US" sz="2800" dirty="0" smtClean="0"/>
              <a:t>  Training</a:t>
            </a:r>
          </a:p>
          <a:p>
            <a:pPr marL="514350" indent="-514350">
              <a:buFont typeface="+mj-lt"/>
              <a:buAutoNum type="arabicPeriod" startAt="10"/>
            </a:pPr>
            <a:r>
              <a:rPr lang="en-US" sz="2800" dirty="0" smtClean="0"/>
              <a:t>  Review Schedule</a:t>
            </a:r>
            <a:endParaRPr lang="en-US" sz="2800" dirty="0"/>
          </a:p>
        </p:txBody>
      </p:sp>
    </p:spTree>
    <p:extLst>
      <p:ext uri="{BB962C8B-B14F-4D97-AF65-F5344CB8AC3E}">
        <p14:creationId xmlns:p14="http://schemas.microsoft.com/office/powerpoint/2010/main" val="3767495795"/>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Introduction/Instructions</a:t>
            </a:r>
            <a:endParaRPr lang="en-US" dirty="0"/>
          </a:p>
        </p:txBody>
      </p:sp>
      <p:sp>
        <p:nvSpPr>
          <p:cNvPr id="3" name="Text Placeholder 2"/>
          <p:cNvSpPr>
            <a:spLocks noGrp="1"/>
          </p:cNvSpPr>
          <p:nvPr>
            <p:ph type="body" sz="quarter" idx="10"/>
          </p:nvPr>
        </p:nvSpPr>
        <p:spPr/>
        <p:txBody>
          <a:bodyPr/>
          <a:lstStyle/>
          <a:p>
            <a:r>
              <a:rPr lang="en-US" dirty="0" smtClean="0"/>
              <a:t>Policy Statement</a:t>
            </a:r>
          </a:p>
          <a:p>
            <a:pPr marL="0" indent="0">
              <a:buNone/>
            </a:pPr>
            <a:endParaRPr lang="en-US" dirty="0" smtClean="0"/>
          </a:p>
          <a:p>
            <a:pPr lvl="1"/>
            <a:r>
              <a:rPr lang="en-US" dirty="0" smtClean="0"/>
              <a:t>Sets the stage.  Describes to all readers and users of plan just what will be covered in the plan and what was involved in the creation.  </a:t>
            </a:r>
          </a:p>
          <a:p>
            <a:pPr marL="517525" lvl="1" indent="0">
              <a:buNone/>
            </a:pPr>
            <a:endParaRPr lang="en-US" dirty="0" smtClean="0"/>
          </a:p>
        </p:txBody>
      </p:sp>
      <p:pic>
        <p:nvPicPr>
          <p:cNvPr id="1026" name="Picture 2" descr="C:\Users\Robin\AppData\Local\Microsoft\Windows\Temporary Internet Files\Content.IE5\LL2H41NM\MC900089784[1].wm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219200" y="4114800"/>
            <a:ext cx="2819400" cy="20812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Robin\AppData\Local\Microsoft\Windows\Temporary Internet Files\Content.IE5\BC40PUTG\MC900439824[1].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638800" y="4114800"/>
            <a:ext cx="2151063" cy="2151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6213423"/>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Delegation of Authority</a:t>
            </a:r>
            <a:endParaRPr lang="en-US" dirty="0"/>
          </a:p>
        </p:txBody>
      </p:sp>
      <p:sp>
        <p:nvSpPr>
          <p:cNvPr id="3" name="Text Placeholder 2"/>
          <p:cNvSpPr>
            <a:spLocks noGrp="1"/>
          </p:cNvSpPr>
          <p:nvPr>
            <p:ph type="body" sz="quarter" idx="10"/>
          </p:nvPr>
        </p:nvSpPr>
        <p:spPr>
          <a:xfrm>
            <a:off x="381000" y="1295400"/>
            <a:ext cx="8382000" cy="2210862"/>
          </a:xfrm>
        </p:spPr>
        <p:txBody>
          <a:bodyPr/>
          <a:lstStyle/>
          <a:p>
            <a:pPr lvl="0"/>
            <a:r>
              <a:rPr lang="en-US" dirty="0"/>
              <a:t>Director must :</a:t>
            </a:r>
            <a:endParaRPr lang="en-US" dirty="0" smtClean="0"/>
          </a:p>
          <a:p>
            <a:pPr lvl="1"/>
            <a:r>
              <a:rPr lang="en-US" dirty="0"/>
              <a:t>D</a:t>
            </a:r>
            <a:r>
              <a:rPr lang="en-US" dirty="0" smtClean="0"/>
              <a:t>esignate </a:t>
            </a:r>
            <a:r>
              <a:rPr lang="en-US" dirty="0"/>
              <a:t>responsibility and provide support</a:t>
            </a:r>
          </a:p>
          <a:p>
            <a:pPr lvl="1"/>
            <a:r>
              <a:rPr lang="en-US" dirty="0"/>
              <a:t>Select most qualified personnel to organize staff in a coordinated effort </a:t>
            </a:r>
          </a:p>
          <a:p>
            <a:pPr lvl="1"/>
            <a:r>
              <a:rPr lang="en-US" dirty="0"/>
              <a:t>Involve </a:t>
            </a:r>
            <a:r>
              <a:rPr lang="en-US" u="sng" dirty="0"/>
              <a:t>all</a:t>
            </a:r>
            <a:r>
              <a:rPr lang="en-US" dirty="0"/>
              <a:t> staff in preparedness and response planning process</a:t>
            </a:r>
          </a:p>
          <a:p>
            <a:pPr lvl="1"/>
            <a:r>
              <a:rPr lang="en-US" dirty="0"/>
              <a:t>Share </a:t>
            </a:r>
            <a:r>
              <a:rPr lang="en-US" dirty="0" smtClean="0"/>
              <a:t>information</a:t>
            </a:r>
          </a:p>
          <a:p>
            <a:pPr lvl="0"/>
            <a:r>
              <a:rPr lang="en-US" dirty="0"/>
              <a:t>Team approach-enhances planning effort and staff morale</a:t>
            </a:r>
          </a:p>
          <a:p>
            <a:r>
              <a:rPr lang="en-US" dirty="0"/>
              <a:t>Identify risks and priorities</a:t>
            </a:r>
          </a:p>
          <a:p>
            <a:pPr marL="0" indent="0">
              <a:buNone/>
            </a:pPr>
            <a:endParaRPr lang="en-US" dirty="0"/>
          </a:p>
        </p:txBody>
      </p:sp>
      <p:pic>
        <p:nvPicPr>
          <p:cNvPr id="2050" name="Picture 2" descr="C:\Users\Robin\AppData\Local\Microsoft\Windows\Temporary Internet Files\Content.IE5\LL2H41NM\MM900174011[1].gif"/>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7010400" y="401436"/>
            <a:ext cx="1366837" cy="1322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5935016"/>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Emergency Teams</a:t>
            </a:r>
            <a:endParaRPr lang="en-US" dirty="0"/>
          </a:p>
        </p:txBody>
      </p:sp>
      <p:sp>
        <p:nvSpPr>
          <p:cNvPr id="3" name="Text Placeholder 2"/>
          <p:cNvSpPr>
            <a:spLocks noGrp="1"/>
          </p:cNvSpPr>
          <p:nvPr>
            <p:ph type="body" sz="quarter" idx="10"/>
          </p:nvPr>
        </p:nvSpPr>
        <p:spPr>
          <a:xfrm>
            <a:off x="381000" y="1371600"/>
            <a:ext cx="8382000" cy="4278094"/>
          </a:xfrm>
        </p:spPr>
        <p:txBody>
          <a:bodyPr/>
          <a:lstStyle/>
          <a:p>
            <a:r>
              <a:rPr lang="en-US" dirty="0" smtClean="0"/>
              <a:t>Team Responsible for Preparedness:  </a:t>
            </a:r>
          </a:p>
          <a:p>
            <a:pPr lvl="1"/>
            <a:r>
              <a:rPr lang="en-US" dirty="0" smtClean="0"/>
              <a:t>Establish and review priorities for protection and recovery</a:t>
            </a:r>
          </a:p>
          <a:p>
            <a:pPr lvl="1"/>
            <a:r>
              <a:rPr lang="en-US" dirty="0" smtClean="0"/>
              <a:t>Review </a:t>
            </a:r>
            <a:r>
              <a:rPr lang="en-US" dirty="0"/>
              <a:t>Emergency and Response Plan a</a:t>
            </a:r>
            <a:r>
              <a:rPr lang="en-US" dirty="0" smtClean="0"/>
              <a:t>nnually</a:t>
            </a:r>
            <a:endParaRPr lang="en-US" dirty="0"/>
          </a:p>
          <a:p>
            <a:pPr lvl="1"/>
            <a:r>
              <a:rPr lang="en-US" dirty="0"/>
              <a:t>Review building logs semiannually to look for patterns where preventative measures should be taken and to determine whether any unresolved issues should be addressed.</a:t>
            </a:r>
          </a:p>
          <a:p>
            <a:pPr lvl="1"/>
            <a:r>
              <a:rPr lang="en-US" dirty="0"/>
              <a:t>Present and attend disaster training and response workshops</a:t>
            </a:r>
            <a:r>
              <a:rPr lang="en-US" dirty="0" smtClean="0"/>
              <a:t>.</a:t>
            </a:r>
            <a:endParaRPr lang="en-US" dirty="0"/>
          </a:p>
        </p:txBody>
      </p:sp>
      <p:pic>
        <p:nvPicPr>
          <p:cNvPr id="3074" name="Picture 2" descr="C:\Users\Robin\AppData\Local\Microsoft\Windows\Temporary Internet Files\Content.IE5\BC40PUTG\MC900288976[1].wm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781800" y="357851"/>
            <a:ext cx="2193397" cy="144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5631313"/>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a:t>
            </a:r>
            <a:r>
              <a:rPr lang="en-US" dirty="0"/>
              <a:t>Emergency Contact List/Phone </a:t>
            </a:r>
            <a:r>
              <a:rPr lang="en-US" dirty="0" smtClean="0"/>
              <a:t>Tree</a:t>
            </a:r>
            <a:endParaRPr lang="en-US" dirty="0"/>
          </a:p>
        </p:txBody>
      </p:sp>
      <p:sp>
        <p:nvSpPr>
          <p:cNvPr id="3" name="Text Placeholder 2"/>
          <p:cNvSpPr>
            <a:spLocks noGrp="1"/>
          </p:cNvSpPr>
          <p:nvPr>
            <p:ph type="body" sz="quarter" idx="10"/>
          </p:nvPr>
        </p:nvSpPr>
        <p:spPr>
          <a:xfrm>
            <a:off x="381000" y="1411552"/>
            <a:ext cx="8382000" cy="5441490"/>
          </a:xfrm>
        </p:spPr>
        <p:txBody>
          <a:bodyPr/>
          <a:lstStyle/>
          <a:p>
            <a:endParaRPr lang="en-US" dirty="0" smtClean="0"/>
          </a:p>
          <a:p>
            <a:r>
              <a:rPr lang="en-US" dirty="0" smtClean="0"/>
              <a:t>Example</a:t>
            </a:r>
          </a:p>
          <a:p>
            <a:pPr marL="517525" lvl="1" indent="0" algn="ctr">
              <a:buNone/>
            </a:pPr>
            <a:r>
              <a:rPr lang="en-US" sz="2400" b="1" dirty="0" smtClean="0"/>
              <a:t>EMERGENCY </a:t>
            </a:r>
            <a:r>
              <a:rPr lang="en-US" sz="2400" b="1" dirty="0"/>
              <a:t>CONTACT LIST</a:t>
            </a:r>
            <a:endParaRPr lang="en-US" sz="2400" dirty="0"/>
          </a:p>
          <a:p>
            <a:pPr marL="517525" lvl="1" indent="0" algn="ctr">
              <a:buNone/>
            </a:pPr>
            <a:r>
              <a:rPr lang="en-US" sz="2400" dirty="0"/>
              <a:t>In addition to members of the Disaster Coordination Team, the following persons should be contacted in the event of an emergency to alert members of their Department:</a:t>
            </a:r>
          </a:p>
          <a:p>
            <a:pPr marL="517525" lvl="1" indent="0">
              <a:buNone/>
            </a:pPr>
            <a:r>
              <a:rPr lang="en-US" sz="2400" dirty="0"/>
              <a:t> </a:t>
            </a:r>
          </a:p>
          <a:p>
            <a:pPr marL="517525" lvl="1" indent="0">
              <a:buNone/>
            </a:pPr>
            <a:r>
              <a:rPr lang="en-US" sz="2000" u="sng" dirty="0"/>
              <a:t>NAME</a:t>
            </a:r>
            <a:r>
              <a:rPr lang="en-US" sz="2000" dirty="0"/>
              <a:t>                                                       </a:t>
            </a:r>
            <a:r>
              <a:rPr lang="en-US" sz="2000" u="sng" dirty="0"/>
              <a:t>OFFICE</a:t>
            </a:r>
            <a:r>
              <a:rPr lang="en-US" sz="2000" dirty="0"/>
              <a:t>          </a:t>
            </a:r>
            <a:r>
              <a:rPr lang="en-US" sz="2000" u="sng" dirty="0"/>
              <a:t>HOME</a:t>
            </a:r>
            <a:r>
              <a:rPr lang="en-US" sz="2000" dirty="0"/>
              <a:t>          </a:t>
            </a:r>
            <a:r>
              <a:rPr lang="en-US" sz="2000" u="sng" dirty="0"/>
              <a:t>CELL</a:t>
            </a:r>
            <a:r>
              <a:rPr lang="en-US" sz="2000" dirty="0"/>
              <a:t>  </a:t>
            </a:r>
          </a:p>
          <a:p>
            <a:pPr marL="517525" lvl="1" indent="0">
              <a:buNone/>
            </a:pPr>
            <a:r>
              <a:rPr lang="en-US" sz="2000" dirty="0" smtClean="0"/>
              <a:t>Head Librarian		           555-5555	876-1234</a:t>
            </a:r>
          </a:p>
          <a:p>
            <a:pPr marL="517525" lvl="1" indent="0">
              <a:buNone/>
            </a:pPr>
            <a:r>
              <a:rPr lang="en-US" sz="2000" dirty="0" smtClean="0"/>
              <a:t>Assistant Librarian                                 </a:t>
            </a:r>
            <a:r>
              <a:rPr lang="en-US" sz="2000" dirty="0"/>
              <a:t>555-5557    </a:t>
            </a:r>
            <a:r>
              <a:rPr lang="en-US" sz="2000" dirty="0" smtClean="0"/>
              <a:t>876-1243</a:t>
            </a:r>
          </a:p>
          <a:p>
            <a:pPr marL="517525" lvl="1" indent="0">
              <a:buNone/>
            </a:pPr>
            <a:r>
              <a:rPr lang="en-US" sz="2000" dirty="0" smtClean="0"/>
              <a:t>Reference Desk 		           555-5558	876-1222</a:t>
            </a:r>
            <a:endParaRPr lang="en-US" sz="2000" dirty="0"/>
          </a:p>
          <a:p>
            <a:pPr marL="517525" lvl="1" indent="0">
              <a:buNone/>
            </a:pPr>
            <a:r>
              <a:rPr lang="en-US" sz="2000" dirty="0"/>
              <a:t>Department of Scientific Computing  </a:t>
            </a:r>
            <a:r>
              <a:rPr lang="en-US" sz="2000" dirty="0" smtClean="0"/>
              <a:t>123-4567</a:t>
            </a:r>
            <a:r>
              <a:rPr lang="en-US" sz="2000" dirty="0"/>
              <a:t>   </a:t>
            </a:r>
            <a:r>
              <a:rPr lang="en-US" sz="2000" dirty="0" smtClean="0"/>
              <a:t>876-1233</a:t>
            </a:r>
            <a:endParaRPr lang="en-US" sz="2000" dirty="0"/>
          </a:p>
          <a:p>
            <a:pPr marL="517525" lvl="1" indent="0">
              <a:buNone/>
            </a:pPr>
            <a:endParaRPr lang="en-US" sz="2000" dirty="0"/>
          </a:p>
          <a:p>
            <a:endParaRPr lang="en-US" dirty="0"/>
          </a:p>
        </p:txBody>
      </p:sp>
      <p:pic>
        <p:nvPicPr>
          <p:cNvPr id="6147" name="Picture 3" descr="C:\Users\Robin\AppData\Local\Microsoft\Windows\Temporary Internet Files\Content.IE5\Y39KYLRQ\MC900442135[1].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15200" y="838201"/>
            <a:ext cx="1447800" cy="144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7655695"/>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a:t>
            </a:r>
            <a:r>
              <a:rPr lang="en-US" dirty="0"/>
              <a:t>Summary of </a:t>
            </a:r>
            <a:r>
              <a:rPr lang="en-US" dirty="0" smtClean="0"/>
              <a:t>Hazards/Threats </a:t>
            </a:r>
            <a:endParaRPr lang="en-US" dirty="0"/>
          </a:p>
        </p:txBody>
      </p:sp>
      <p:sp>
        <p:nvSpPr>
          <p:cNvPr id="3" name="Text Placeholder 2"/>
          <p:cNvSpPr>
            <a:spLocks noGrp="1"/>
          </p:cNvSpPr>
          <p:nvPr>
            <p:ph type="body" sz="quarter" idx="10"/>
          </p:nvPr>
        </p:nvSpPr>
        <p:spPr/>
        <p:txBody>
          <a:bodyPr/>
          <a:lstStyle/>
          <a:p>
            <a:r>
              <a:rPr lang="en-US" dirty="0" smtClean="0"/>
              <a:t>Formalized list of the types of hazards that can occur at your particular facility.  </a:t>
            </a:r>
          </a:p>
          <a:p>
            <a:pPr marL="0" indent="0">
              <a:buNone/>
            </a:pPr>
            <a:endParaRPr lang="en-US" dirty="0" smtClean="0"/>
          </a:p>
          <a:p>
            <a:pPr marL="0" indent="0">
              <a:buNone/>
            </a:pPr>
            <a:endParaRPr lang="en-US" dirty="0"/>
          </a:p>
        </p:txBody>
      </p:sp>
      <p:pic>
        <p:nvPicPr>
          <p:cNvPr id="7170" name="Picture 2" descr="C:\Users\Robin\AppData\Local\Microsoft\Windows\Temporary Internet Files\Content.IE5\BC40PUTG\MC900097841[1].wm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09600" y="4016415"/>
            <a:ext cx="1793875" cy="1693863"/>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Robin\AppData\Local\Microsoft\Windows\Temporary Internet Files\Content.IE5\Y39KYLRQ\MC900310876[1].wmf"/>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477000" y="3886200"/>
            <a:ext cx="1738312" cy="1812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5716271"/>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a:t>
            </a:r>
            <a:r>
              <a:rPr lang="en-US" dirty="0"/>
              <a:t>Summary of </a:t>
            </a:r>
            <a:r>
              <a:rPr lang="en-US" dirty="0" smtClean="0"/>
              <a:t>Hazards/Threats </a:t>
            </a:r>
            <a:endParaRPr lang="en-US" dirty="0"/>
          </a:p>
        </p:txBody>
      </p:sp>
      <p:sp>
        <p:nvSpPr>
          <p:cNvPr id="3" name="Text Placeholder 2"/>
          <p:cNvSpPr>
            <a:spLocks noGrp="1"/>
          </p:cNvSpPr>
          <p:nvPr>
            <p:ph type="body" sz="quarter" idx="10"/>
          </p:nvPr>
        </p:nvSpPr>
        <p:spPr/>
        <p:txBody>
          <a:bodyPr/>
          <a:lstStyle/>
          <a:p>
            <a:r>
              <a:rPr lang="en-US" dirty="0" smtClean="0"/>
              <a:t>Lists commonly include the following:</a:t>
            </a:r>
            <a:endParaRPr lang="en-US" dirty="0"/>
          </a:p>
          <a:p>
            <a:pPr lvl="1" fontAlgn="base"/>
            <a:r>
              <a:rPr lang="en-US" dirty="0"/>
              <a:t>Fire</a:t>
            </a:r>
            <a:endParaRPr lang="en-US" sz="3600" dirty="0"/>
          </a:p>
          <a:p>
            <a:pPr lvl="1" fontAlgn="base"/>
            <a:r>
              <a:rPr lang="en-US" dirty="0"/>
              <a:t>Flooding or Water Damage</a:t>
            </a:r>
            <a:endParaRPr lang="en-US" sz="3600" dirty="0"/>
          </a:p>
          <a:p>
            <a:pPr lvl="1" fontAlgn="base"/>
            <a:r>
              <a:rPr lang="en-US" dirty="0"/>
              <a:t>Medical Emergency</a:t>
            </a:r>
            <a:endParaRPr lang="en-US" sz="3600" dirty="0"/>
          </a:p>
          <a:p>
            <a:pPr lvl="1" fontAlgn="base"/>
            <a:r>
              <a:rPr lang="en-US" dirty="0"/>
              <a:t>Power failure</a:t>
            </a:r>
            <a:endParaRPr lang="en-US" sz="3600" dirty="0"/>
          </a:p>
          <a:p>
            <a:pPr lvl="1" fontAlgn="base"/>
            <a:r>
              <a:rPr lang="en-US" dirty="0"/>
              <a:t>Pest and mold outbreak</a:t>
            </a:r>
            <a:endParaRPr lang="en-US" sz="3600" dirty="0"/>
          </a:p>
          <a:p>
            <a:pPr lvl="1" fontAlgn="base"/>
            <a:r>
              <a:rPr lang="en-US" dirty="0"/>
              <a:t>Bomb threat</a:t>
            </a:r>
            <a:endParaRPr lang="en-US" sz="3600" dirty="0"/>
          </a:p>
          <a:p>
            <a:pPr lvl="1" fontAlgn="base"/>
            <a:r>
              <a:rPr lang="en-US" dirty="0"/>
              <a:t>Severe storm</a:t>
            </a:r>
            <a:endParaRPr lang="en-US" sz="3600" dirty="0"/>
          </a:p>
          <a:p>
            <a:pPr lvl="1" fontAlgn="base"/>
            <a:r>
              <a:rPr lang="en-US" dirty="0"/>
              <a:t>Hurricane</a:t>
            </a:r>
            <a:endParaRPr lang="en-US" sz="3600" dirty="0"/>
          </a:p>
          <a:p>
            <a:pPr lvl="1" fontAlgn="base"/>
            <a:r>
              <a:rPr lang="en-US" dirty="0"/>
              <a:t>Active shooter/workplace violence</a:t>
            </a:r>
          </a:p>
          <a:p>
            <a:endParaRPr lang="en-US" dirty="0"/>
          </a:p>
        </p:txBody>
      </p:sp>
      <p:pic>
        <p:nvPicPr>
          <p:cNvPr id="8194" name="Picture 2" descr="C:\Users\Robin\AppData\Local\Microsoft\Windows\Temporary Internet Files\Content.IE5\06LL8TZV\MC900383598[1].wm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383438" y="2054837"/>
            <a:ext cx="1371600" cy="998145"/>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Robin\AppData\Local\Microsoft\Windows\Temporary Internet Files\Content.IE5\LL2H41NM\MC900388716[1].wmf"/>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385026" y="3787775"/>
            <a:ext cx="1827212" cy="1246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7289086"/>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  Evacuation Guidelines  </a:t>
            </a:r>
            <a:endParaRPr lang="en-US" dirty="0"/>
          </a:p>
        </p:txBody>
      </p:sp>
      <p:sp>
        <p:nvSpPr>
          <p:cNvPr id="3" name="Text Placeholder 2"/>
          <p:cNvSpPr>
            <a:spLocks noGrp="1"/>
          </p:cNvSpPr>
          <p:nvPr>
            <p:ph type="body" sz="quarter" idx="10"/>
          </p:nvPr>
        </p:nvSpPr>
        <p:spPr/>
        <p:txBody>
          <a:bodyPr/>
          <a:lstStyle/>
          <a:p>
            <a:r>
              <a:rPr lang="en-US" dirty="0" smtClean="0"/>
              <a:t>Actions that will take place whenever institution will need to be evacuated during a time of threat or hazard.</a:t>
            </a:r>
          </a:p>
          <a:p>
            <a:r>
              <a:rPr lang="en-US" dirty="0" smtClean="0"/>
              <a:t>Should be created in consultation </a:t>
            </a:r>
            <a:r>
              <a:rPr lang="en-US" smtClean="0"/>
              <a:t>with emergency </a:t>
            </a:r>
            <a:r>
              <a:rPr lang="en-US" dirty="0" smtClean="0"/>
              <a:t>responders.  </a:t>
            </a:r>
          </a:p>
        </p:txBody>
      </p:sp>
      <p:pic>
        <p:nvPicPr>
          <p:cNvPr id="9218" name="Picture 2" descr="C:\Users\Robin\AppData\Local\Microsoft\Windows\Temporary Internet Files\Content.IE5\Y39KYLRQ\MC900389332[1].wm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600200" y="4114800"/>
            <a:ext cx="1827213" cy="141605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Users\Robin\AppData\Local\Microsoft\Windows\Temporary Internet Files\Content.IE5\LL2H41NM\MC900439579[1].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95800" y="3756025"/>
            <a:ext cx="3218793"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5481746"/>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7. </a:t>
            </a:r>
            <a:r>
              <a:rPr lang="en-US" dirty="0"/>
              <a:t>Action Plans for Identified </a:t>
            </a:r>
            <a:r>
              <a:rPr lang="en-US" dirty="0" smtClean="0"/>
              <a:t>Threats </a:t>
            </a:r>
            <a:endParaRPr lang="en-US" dirty="0"/>
          </a:p>
        </p:txBody>
      </p:sp>
      <p:sp>
        <p:nvSpPr>
          <p:cNvPr id="3" name="Text Placeholder 2"/>
          <p:cNvSpPr>
            <a:spLocks noGrp="1"/>
          </p:cNvSpPr>
          <p:nvPr>
            <p:ph type="body" sz="quarter" idx="10"/>
          </p:nvPr>
        </p:nvSpPr>
        <p:spPr/>
        <p:txBody>
          <a:bodyPr/>
          <a:lstStyle/>
          <a:p>
            <a:r>
              <a:rPr lang="en-US" dirty="0" smtClean="0"/>
              <a:t>Plans and activities that will take place when threats and hazards have been identified by governing authority.</a:t>
            </a:r>
          </a:p>
          <a:p>
            <a:r>
              <a:rPr lang="en-US" dirty="0" smtClean="0"/>
              <a:t>Should be based upon threats and hazards that were listed earlier in plan.</a:t>
            </a:r>
          </a:p>
        </p:txBody>
      </p:sp>
      <p:pic>
        <p:nvPicPr>
          <p:cNvPr id="10242" name="Picture 2" descr="C:\Users\Robin\AppData\Local\Microsoft\Windows\Temporary Internet Files\Content.IE5\Y39KYLRQ\MC900078732[1].wm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981200" y="4190999"/>
            <a:ext cx="1589768" cy="2273195"/>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C:\Users\Robin\AppData\Local\Microsoft\Windows\Temporary Internet Files\Content.IE5\BC40PUTG\MC900056539[1].wmf"/>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918122" y="4078288"/>
            <a:ext cx="2092278" cy="1941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9889039"/>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2209800" y="228600"/>
            <a:ext cx="3276600" cy="761747"/>
          </a:xfrm>
        </p:spPr>
        <p:txBody>
          <a:bodyPr/>
          <a:lstStyle/>
          <a:p>
            <a:r>
              <a:rPr lang="en-US" sz="5400" dirty="0" smtClean="0"/>
              <a:t>Partnership</a:t>
            </a:r>
            <a:endParaRPr lang="en-US" sz="5400" dirty="0">
              <a:solidFill>
                <a:srgbClr val="FF0000"/>
              </a:solidFill>
            </a:endParaRPr>
          </a:p>
        </p:txBody>
      </p:sp>
      <p:pic>
        <p:nvPicPr>
          <p:cNvPr id="5" name="Picture 4" descr="famLH"/>
          <p:cNvPicPr/>
          <p:nvPr/>
        </p:nvPicPr>
        <p:blipFill>
          <a:blip r:embed="rId3"/>
          <a:srcRect/>
          <a:stretch>
            <a:fillRect/>
          </a:stretch>
        </p:blipFill>
        <p:spPr bwMode="auto">
          <a:xfrm>
            <a:off x="3276600" y="1981200"/>
            <a:ext cx="2743200" cy="1915059"/>
          </a:xfrm>
          <a:prstGeom prst="rect">
            <a:avLst/>
          </a:prstGeom>
          <a:noFill/>
          <a:ln w="9525">
            <a:noFill/>
            <a:miter lim="800000"/>
            <a:headEnd/>
            <a:tailEnd/>
          </a:ln>
        </p:spPr>
      </p:pic>
      <p:pic>
        <p:nvPicPr>
          <p:cNvPr id="6" name="Picture 5" descr="C:\Malindapcbackup\OLD PC DOCUMENTS\Documents and Settings\Owner\My Documents\Data\IMLS\CtoC#2\2011\hi-res sun logo.jpg"/>
          <p:cNvPicPr/>
          <p:nvPr/>
        </p:nvPicPr>
        <p:blipFill rotWithShape="1">
          <a:blip r:embed="rId4" cstate="screen">
            <a:extLst>
              <a:ext uri="{28A0092B-C50C-407E-A947-70E740481C1C}">
                <a14:useLocalDpi xmlns:a14="http://schemas.microsoft.com/office/drawing/2010/main"/>
              </a:ext>
            </a:extLst>
          </a:blip>
          <a:srcRect/>
          <a:stretch/>
        </p:blipFill>
        <p:spPr bwMode="auto">
          <a:xfrm>
            <a:off x="6477001" y="4114800"/>
            <a:ext cx="2667000" cy="1342965"/>
          </a:xfrm>
          <a:prstGeom prst="rect">
            <a:avLst/>
          </a:prstGeom>
          <a:noFill/>
          <a:ln w="9525">
            <a:noFill/>
            <a:miter lim="800000"/>
            <a:headEnd/>
            <a:tailEnd/>
          </a:ln>
        </p:spPr>
      </p:pic>
      <p:pic>
        <p:nvPicPr>
          <p:cNvPr id="7" name="Picture 6" descr="sfa.gif"/>
          <p:cNvPicPr/>
          <p:nvPr/>
        </p:nvPicPr>
        <p:blipFill>
          <a:blip r:embed="rId5"/>
          <a:srcRect/>
          <a:stretch>
            <a:fillRect/>
          </a:stretch>
        </p:blipFill>
        <p:spPr bwMode="auto">
          <a:xfrm>
            <a:off x="6402455" y="381000"/>
            <a:ext cx="2740650" cy="1143000"/>
          </a:xfrm>
          <a:prstGeom prst="rect">
            <a:avLst/>
          </a:prstGeom>
          <a:noFill/>
          <a:ln w="9525">
            <a:noFill/>
            <a:miter lim="800000"/>
            <a:headEnd/>
            <a:tailEnd/>
          </a:ln>
        </p:spPr>
      </p:pic>
      <p:pic>
        <p:nvPicPr>
          <p:cNvPr id="9" name="Picture 8" descr="fla.gif"/>
          <p:cNvPicPr/>
          <p:nvPr/>
        </p:nvPicPr>
        <p:blipFill>
          <a:blip r:embed="rId6"/>
          <a:srcRect/>
          <a:stretch>
            <a:fillRect/>
          </a:stretch>
        </p:blipFill>
        <p:spPr bwMode="auto">
          <a:xfrm>
            <a:off x="5654" y="2895600"/>
            <a:ext cx="2743200" cy="795605"/>
          </a:xfrm>
          <a:prstGeom prst="rect">
            <a:avLst/>
          </a:prstGeom>
          <a:noFill/>
          <a:ln w="9525">
            <a:noFill/>
            <a:miter lim="800000"/>
            <a:headEnd/>
            <a:tailEnd/>
          </a:ln>
        </p:spPr>
      </p:pic>
      <p:pic>
        <p:nvPicPr>
          <p:cNvPr id="11" name="Picture 3"/>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t="7028" b="7028"/>
          <a:stretch/>
        </p:blipFill>
        <p:spPr bwMode="auto">
          <a:xfrm>
            <a:off x="2057400" y="5822336"/>
            <a:ext cx="3962399" cy="9994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 name="Picture 3" descr="FAMDA-full-color_web.jp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0692" y="609600"/>
            <a:ext cx="1752600" cy="1705864"/>
          </a:xfrm>
          <a:prstGeom prst="rect">
            <a:avLst/>
          </a:prstGeom>
        </p:spPr>
      </p:pic>
      <p:pic>
        <p:nvPicPr>
          <p:cNvPr id="13" name="Picture 12" descr="FAZA logo.jp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4162703"/>
            <a:ext cx="1501365" cy="2695297"/>
          </a:xfrm>
          <a:prstGeom prst="rect">
            <a:avLst/>
          </a:prstGeom>
        </p:spPr>
      </p:pic>
      <p:pic>
        <p:nvPicPr>
          <p:cNvPr id="14" name="Picture 13" descr="fdos-logo.png"/>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6463390" y="1981200"/>
            <a:ext cx="2680610" cy="1599719"/>
          </a:xfrm>
          <a:prstGeom prst="rect">
            <a:avLst/>
          </a:prstGeom>
        </p:spPr>
      </p:pic>
      <p:pic>
        <p:nvPicPr>
          <p:cNvPr id="16" name="Picture 15" descr="FLDivER.gif"/>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6477000" y="5562600"/>
            <a:ext cx="1829895" cy="1203878"/>
          </a:xfrm>
          <a:prstGeom prst="rect">
            <a:avLst/>
          </a:prstGeom>
        </p:spPr>
      </p:pic>
    </p:spTree>
    <p:extLst>
      <p:ext uri="{BB962C8B-B14F-4D97-AF65-F5344CB8AC3E}">
        <p14:creationId xmlns:p14="http://schemas.microsoft.com/office/powerpoint/2010/main" val="538700058"/>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7. </a:t>
            </a:r>
            <a:r>
              <a:rPr lang="en-US" dirty="0"/>
              <a:t>Action Plans for Identified </a:t>
            </a:r>
            <a:r>
              <a:rPr lang="en-US" dirty="0" smtClean="0"/>
              <a:t>Threats </a:t>
            </a:r>
            <a:endParaRPr lang="en-US" dirty="0"/>
          </a:p>
        </p:txBody>
      </p:sp>
      <p:sp>
        <p:nvSpPr>
          <p:cNvPr id="3" name="Text Placeholder 2"/>
          <p:cNvSpPr>
            <a:spLocks noGrp="1"/>
          </p:cNvSpPr>
          <p:nvPr>
            <p:ph type="body" sz="quarter" idx="10"/>
          </p:nvPr>
        </p:nvSpPr>
        <p:spPr/>
        <p:txBody>
          <a:bodyPr/>
          <a:lstStyle/>
          <a:p>
            <a:r>
              <a:rPr lang="en-US" dirty="0" smtClean="0"/>
              <a:t>Example:</a:t>
            </a:r>
          </a:p>
          <a:p>
            <a:pPr lvl="1" fontAlgn="base"/>
            <a:r>
              <a:rPr lang="en-US" dirty="0"/>
              <a:t>Flooding or Water Damage</a:t>
            </a:r>
          </a:p>
          <a:p>
            <a:pPr lvl="2" fontAlgn="base"/>
            <a:r>
              <a:rPr lang="en-US" dirty="0"/>
              <a:t>Notify Supervisor in charge with the location and severity of the leak.</a:t>
            </a:r>
          </a:p>
          <a:p>
            <a:pPr lvl="2" fontAlgn="base"/>
            <a:r>
              <a:rPr lang="en-US" dirty="0"/>
              <a:t>Do not walk in standing water – it may be electrified or contaminated.</a:t>
            </a:r>
          </a:p>
          <a:p>
            <a:pPr lvl="2" fontAlgn="base"/>
            <a:r>
              <a:rPr lang="en-US" dirty="0"/>
              <a:t>If there is any possible danger, evacuate the area.  </a:t>
            </a:r>
          </a:p>
          <a:p>
            <a:pPr lvl="2" fontAlgn="base"/>
            <a:r>
              <a:rPr lang="en-US" dirty="0"/>
              <a:t>Take only those steps needed to avoid or reduce immediate water damage.</a:t>
            </a:r>
          </a:p>
          <a:p>
            <a:pPr lvl="2" fontAlgn="base"/>
            <a:r>
              <a:rPr lang="en-US" dirty="0"/>
              <a:t>Cover shelf ranges with plastic sheeting; carefully move materials out of the imminent danger. </a:t>
            </a:r>
          </a:p>
          <a:p>
            <a:endParaRPr lang="en-US" dirty="0"/>
          </a:p>
        </p:txBody>
      </p:sp>
      <p:pic>
        <p:nvPicPr>
          <p:cNvPr id="11266" name="Picture 2" descr="C:\Users\Robin\AppData\Local\Microsoft\Windows\Temporary Internet Files\Content.IE5\LL2H41NM\MC900153600[1].wm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553200" y="762000"/>
            <a:ext cx="2078037" cy="1466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75119"/>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8.  Priority List</a:t>
            </a:r>
            <a:endParaRPr lang="en-US" dirty="0"/>
          </a:p>
        </p:txBody>
      </p:sp>
      <p:sp>
        <p:nvSpPr>
          <p:cNvPr id="3" name="Text Placeholder 2"/>
          <p:cNvSpPr>
            <a:spLocks noGrp="1"/>
          </p:cNvSpPr>
          <p:nvPr>
            <p:ph type="body" sz="quarter" idx="10"/>
          </p:nvPr>
        </p:nvSpPr>
        <p:spPr/>
        <p:txBody>
          <a:bodyPr/>
          <a:lstStyle/>
          <a:p>
            <a:r>
              <a:rPr lang="en-US" sz="2400" b="1" dirty="0"/>
              <a:t>Priority </a:t>
            </a:r>
            <a:r>
              <a:rPr lang="en-US" sz="2400" b="1" dirty="0" smtClean="0"/>
              <a:t>One</a:t>
            </a:r>
            <a:r>
              <a:rPr lang="en-US" sz="2400" dirty="0"/>
              <a:t>-</a:t>
            </a:r>
            <a:r>
              <a:rPr lang="en-US" sz="2400" dirty="0" smtClean="0"/>
              <a:t>High </a:t>
            </a:r>
            <a:r>
              <a:rPr lang="en-US" sz="2400" dirty="0"/>
              <a:t>priority materials:</a:t>
            </a:r>
          </a:p>
          <a:p>
            <a:pPr lvl="1"/>
            <a:r>
              <a:rPr lang="en-US" sz="2400" dirty="0"/>
              <a:t>Irreplaceable, unique and rare collection material,</a:t>
            </a:r>
          </a:p>
          <a:p>
            <a:pPr lvl="1"/>
            <a:r>
              <a:rPr lang="en-US" sz="2400" dirty="0"/>
              <a:t>Strong collections,</a:t>
            </a:r>
          </a:p>
          <a:p>
            <a:pPr lvl="1"/>
            <a:r>
              <a:rPr lang="en-US" sz="2400" dirty="0"/>
              <a:t>Heavily-used collections</a:t>
            </a:r>
            <a:r>
              <a:rPr lang="en-US" sz="2400" dirty="0" smtClean="0"/>
              <a:t>.</a:t>
            </a:r>
          </a:p>
          <a:p>
            <a:pPr lvl="1"/>
            <a:endParaRPr lang="en-US" sz="2400" dirty="0"/>
          </a:p>
          <a:p>
            <a:r>
              <a:rPr lang="en-US" sz="2400" b="1" dirty="0"/>
              <a:t>Priority Two</a:t>
            </a:r>
            <a:r>
              <a:rPr lang="en-US" sz="2400" dirty="0"/>
              <a:t>-Core collection </a:t>
            </a:r>
            <a:r>
              <a:rPr lang="en-US" sz="2400" dirty="0" smtClean="0"/>
              <a:t>materials</a:t>
            </a:r>
          </a:p>
          <a:p>
            <a:pPr marL="0" indent="0">
              <a:buNone/>
            </a:pPr>
            <a:endParaRPr lang="en-US" sz="2400" dirty="0" smtClean="0"/>
          </a:p>
          <a:p>
            <a:r>
              <a:rPr lang="en-US" sz="2400" b="1" dirty="0"/>
              <a:t>Priority Three</a:t>
            </a:r>
            <a:r>
              <a:rPr lang="en-US" sz="2400" dirty="0"/>
              <a:t>-Lesser priority materials, characterized as follows:</a:t>
            </a:r>
          </a:p>
          <a:p>
            <a:pPr lvl="1"/>
            <a:r>
              <a:rPr lang="en-US" sz="2400" dirty="0"/>
              <a:t>Materials owned or accessed in another format  </a:t>
            </a:r>
          </a:p>
          <a:p>
            <a:pPr lvl="1"/>
            <a:r>
              <a:rPr lang="en-US" sz="2400" dirty="0"/>
              <a:t>Subject areas where currency is most important  </a:t>
            </a:r>
          </a:p>
          <a:p>
            <a:pPr lvl="1"/>
            <a:r>
              <a:rPr lang="en-US" sz="2400" dirty="0"/>
              <a:t>Subject areas that not heavily used/marginal value and interest.</a:t>
            </a:r>
          </a:p>
          <a:p>
            <a:endParaRPr lang="en-US" dirty="0"/>
          </a:p>
          <a:p>
            <a:pPr lvl="1"/>
            <a:endParaRPr lang="en-US" sz="2400" dirty="0" smtClean="0"/>
          </a:p>
        </p:txBody>
      </p:sp>
      <p:pic>
        <p:nvPicPr>
          <p:cNvPr id="12290" name="Picture 2" descr="C:\Users\Robin\AppData\Local\Microsoft\Windows\Temporary Internet Files\Content.IE5\BC40PUTG\MC900434784[1].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05600" y="2500312"/>
            <a:ext cx="1538287" cy="1538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5204416"/>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9.  Communication/Documentation</a:t>
            </a:r>
            <a:endParaRPr lang="en-US" dirty="0"/>
          </a:p>
        </p:txBody>
      </p:sp>
      <p:sp>
        <p:nvSpPr>
          <p:cNvPr id="3" name="Text Placeholder 2"/>
          <p:cNvSpPr>
            <a:spLocks noGrp="1"/>
          </p:cNvSpPr>
          <p:nvPr>
            <p:ph type="body" sz="quarter" idx="10"/>
          </p:nvPr>
        </p:nvSpPr>
        <p:spPr>
          <a:xfrm>
            <a:off x="381000" y="1371600"/>
            <a:ext cx="8382000" cy="3102388"/>
          </a:xfrm>
        </p:spPr>
        <p:txBody>
          <a:bodyPr/>
          <a:lstStyle/>
          <a:p>
            <a:pPr lvl="0" fontAlgn="base"/>
            <a:r>
              <a:rPr lang="en-US" u="sng" dirty="0" smtClean="0"/>
              <a:t>Communication</a:t>
            </a:r>
            <a:r>
              <a:rPr lang="en-US" dirty="0" smtClean="0"/>
              <a:t> </a:t>
            </a:r>
            <a:r>
              <a:rPr lang="en-US" dirty="0"/>
              <a:t>with the Response Team is the most important job you </a:t>
            </a:r>
            <a:r>
              <a:rPr lang="en-US" dirty="0" smtClean="0"/>
              <a:t>have.</a:t>
            </a:r>
            <a:endParaRPr lang="en-US" sz="2400" dirty="0"/>
          </a:p>
          <a:p>
            <a:pPr lvl="1" fontAlgn="base"/>
            <a:r>
              <a:rPr lang="en-US" sz="2400" dirty="0"/>
              <a:t>N</a:t>
            </a:r>
            <a:r>
              <a:rPr lang="en-US" sz="2400" dirty="0" smtClean="0"/>
              <a:t>eed </a:t>
            </a:r>
            <a:r>
              <a:rPr lang="en-US" sz="2400" dirty="0"/>
              <a:t>system for communicating with the outside world: emergency responders, </a:t>
            </a:r>
            <a:r>
              <a:rPr lang="en-US" sz="2400" dirty="0" smtClean="0"/>
              <a:t>administrators</a:t>
            </a:r>
            <a:r>
              <a:rPr lang="en-US" sz="2400" dirty="0"/>
              <a:t>, contractors and the press. </a:t>
            </a:r>
          </a:p>
          <a:p>
            <a:pPr lvl="1" fontAlgn="base"/>
            <a:r>
              <a:rPr lang="en-US" sz="2400" dirty="0" smtClean="0"/>
              <a:t>Keep </a:t>
            </a:r>
            <a:r>
              <a:rPr lang="en-US" sz="2400" dirty="0"/>
              <a:t>staff informed about the disaster as response and salvage progresses. </a:t>
            </a:r>
          </a:p>
          <a:p>
            <a:pPr lvl="1" fontAlgn="base"/>
            <a:r>
              <a:rPr lang="en-US" sz="2400" dirty="0" smtClean="0"/>
              <a:t>Coordinate all communication going to media liaison. </a:t>
            </a:r>
            <a:endParaRPr lang="en-US" sz="2400" dirty="0"/>
          </a:p>
        </p:txBody>
      </p:sp>
      <p:pic>
        <p:nvPicPr>
          <p:cNvPr id="13314" name="Picture 2" descr="C:\Program Files (x86)\Microsoft Office\MEDIA\CAGCAT10\j0285410.wm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072833" y="4898985"/>
            <a:ext cx="1676400" cy="1595146"/>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descr="C:\Users\Robin\AppData\Local\Microsoft\Windows\Temporary Internet Files\Content.IE5\LL2H41NM\MC900388706[1].wmf"/>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715000" y="4967121"/>
            <a:ext cx="1404085" cy="1458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1790103"/>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9.  Communication/Documentation</a:t>
            </a:r>
            <a:endParaRPr lang="en-US" dirty="0"/>
          </a:p>
        </p:txBody>
      </p:sp>
      <p:sp>
        <p:nvSpPr>
          <p:cNvPr id="3" name="Text Placeholder 2"/>
          <p:cNvSpPr>
            <a:spLocks noGrp="1"/>
          </p:cNvSpPr>
          <p:nvPr>
            <p:ph type="body" sz="quarter" idx="10"/>
          </p:nvPr>
        </p:nvSpPr>
        <p:spPr/>
        <p:txBody>
          <a:bodyPr/>
          <a:lstStyle/>
          <a:p>
            <a:pPr lvl="0" fontAlgn="base"/>
            <a:r>
              <a:rPr lang="en-US" u="sng" dirty="0" smtClean="0"/>
              <a:t>Documentation</a:t>
            </a:r>
            <a:r>
              <a:rPr lang="en-US" dirty="0" smtClean="0"/>
              <a:t> also essential role in emergency planning.  </a:t>
            </a:r>
          </a:p>
          <a:p>
            <a:pPr lvl="1" fontAlgn="base"/>
            <a:r>
              <a:rPr lang="en-US" sz="2400" dirty="0" smtClean="0"/>
              <a:t>Keep </a:t>
            </a:r>
            <a:r>
              <a:rPr lang="en-US" sz="2400" dirty="0"/>
              <a:t>accurate records for proof of loss for state/federal assistance, insurance claims.  </a:t>
            </a:r>
          </a:p>
          <a:p>
            <a:pPr lvl="1" fontAlgn="base"/>
            <a:r>
              <a:rPr lang="en-US" sz="2400" dirty="0"/>
              <a:t>May also be used for future fund-raising and to assist with media coverage.</a:t>
            </a:r>
          </a:p>
          <a:p>
            <a:pPr lvl="1" fontAlgn="base"/>
            <a:r>
              <a:rPr lang="en-US" sz="2400" dirty="0"/>
              <a:t>Helps establish salvage priorities</a:t>
            </a:r>
          </a:p>
          <a:p>
            <a:pPr lvl="1" fontAlgn="base"/>
            <a:r>
              <a:rPr lang="en-US" sz="2400" dirty="0"/>
              <a:t>Assists with post-disaster analysis.</a:t>
            </a:r>
          </a:p>
          <a:p>
            <a:pPr lvl="1" fontAlgn="base"/>
            <a:r>
              <a:rPr lang="en-US" sz="2400" dirty="0"/>
              <a:t>Keep track of staffing needs and staff time used</a:t>
            </a:r>
            <a:r>
              <a:rPr lang="en-US" sz="2400" dirty="0" smtClean="0"/>
              <a:t>.</a:t>
            </a:r>
            <a:endParaRPr lang="en-US" sz="2400" dirty="0"/>
          </a:p>
        </p:txBody>
      </p:sp>
      <p:pic>
        <p:nvPicPr>
          <p:cNvPr id="14341" name="Picture 5" descr="C:\Users\Robin\AppData\Local\Microsoft\Windows\Temporary Internet Files\Content.IE5\Y39KYLRQ\MC900432636[1].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19400" y="4929851"/>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C:\Users\Robin\AppData\Local\Microsoft\Windows\Temporary Internet Files\Content.IE5\06LL8TZV\MC900412754[1].wmf"/>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334000" y="4929851"/>
            <a:ext cx="1466362" cy="1868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2457948"/>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  Collection Salvage/Recovery</a:t>
            </a:r>
            <a:endParaRPr lang="en-US" dirty="0"/>
          </a:p>
        </p:txBody>
      </p:sp>
      <p:sp>
        <p:nvSpPr>
          <p:cNvPr id="3" name="Text Placeholder 2"/>
          <p:cNvSpPr>
            <a:spLocks noGrp="1"/>
          </p:cNvSpPr>
          <p:nvPr>
            <p:ph type="body" sz="quarter" idx="10"/>
          </p:nvPr>
        </p:nvSpPr>
        <p:spPr/>
        <p:txBody>
          <a:bodyPr/>
          <a:lstStyle/>
          <a:p>
            <a:pPr lvl="0" fontAlgn="base"/>
            <a:r>
              <a:rPr lang="en-US" dirty="0"/>
              <a:t>Salvage involves retrieving your organization’s damaged collections from areas affected by the emergency as well as protecting collections at risk of damage. </a:t>
            </a:r>
            <a:endParaRPr lang="en-US" dirty="0" smtClean="0"/>
          </a:p>
          <a:p>
            <a:pPr marL="0" lvl="0" indent="0" fontAlgn="base">
              <a:buNone/>
            </a:pPr>
            <a:endParaRPr lang="en-US" dirty="0"/>
          </a:p>
          <a:p>
            <a:pPr lvl="0" fontAlgn="base"/>
            <a:r>
              <a:rPr lang="en-US" dirty="0"/>
              <a:t>Salvage should be carried out systematically based on well thought-out collections priorities.  </a:t>
            </a:r>
          </a:p>
        </p:txBody>
      </p:sp>
      <p:pic>
        <p:nvPicPr>
          <p:cNvPr id="15362" name="Picture 2" descr="C:\Users\Robin\AppData\Local\Microsoft\Windows\Temporary Internet Files\Content.IE5\LL2H41NM\MC900048062[1].wm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114800" y="4859437"/>
            <a:ext cx="1600200" cy="1764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9680562"/>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  Collection Salvage/Recovery</a:t>
            </a:r>
            <a:endParaRPr lang="en-US" dirty="0"/>
          </a:p>
        </p:txBody>
      </p:sp>
      <p:sp>
        <p:nvSpPr>
          <p:cNvPr id="3" name="Text Placeholder 2"/>
          <p:cNvSpPr>
            <a:spLocks noGrp="1"/>
          </p:cNvSpPr>
          <p:nvPr>
            <p:ph type="body" sz="quarter" idx="10"/>
          </p:nvPr>
        </p:nvSpPr>
        <p:spPr>
          <a:xfrm>
            <a:off x="381000" y="1371600"/>
            <a:ext cx="8382000" cy="4721292"/>
          </a:xfrm>
        </p:spPr>
        <p:txBody>
          <a:bodyPr/>
          <a:lstStyle/>
          <a:p>
            <a:pPr lvl="0" fontAlgn="base"/>
            <a:r>
              <a:rPr lang="en-US" sz="2800" dirty="0" smtClean="0"/>
              <a:t>Specific steps involved in </a:t>
            </a:r>
            <a:r>
              <a:rPr lang="en-US" sz="2800" smtClean="0"/>
              <a:t>salvage:</a:t>
            </a:r>
            <a:endParaRPr lang="en-US" sz="2800" dirty="0"/>
          </a:p>
          <a:p>
            <a:pPr marL="974725" lvl="1" indent="-457200" fontAlgn="base">
              <a:buFont typeface="+mj-lt"/>
              <a:buAutoNum type="arabicPeriod"/>
            </a:pPr>
            <a:r>
              <a:rPr lang="en-US" dirty="0"/>
              <a:t>Set Salvage Priorities</a:t>
            </a:r>
          </a:p>
          <a:p>
            <a:pPr marL="974725" lvl="1" indent="-457200" fontAlgn="base">
              <a:buFont typeface="+mj-lt"/>
              <a:buAutoNum type="arabicPeriod"/>
            </a:pPr>
            <a:r>
              <a:rPr lang="en-US" dirty="0"/>
              <a:t>Determine  Needed Resources</a:t>
            </a:r>
          </a:p>
          <a:p>
            <a:pPr marL="974725" lvl="1" indent="-457200" fontAlgn="base">
              <a:buFont typeface="+mj-lt"/>
              <a:buAutoNum type="arabicPeriod"/>
            </a:pPr>
            <a:r>
              <a:rPr lang="en-US" dirty="0"/>
              <a:t>Instruct Staff</a:t>
            </a:r>
          </a:p>
          <a:p>
            <a:pPr marL="974725" lvl="1" indent="-457200" fontAlgn="base">
              <a:buFont typeface="+mj-lt"/>
              <a:buAutoNum type="arabicPeriod"/>
            </a:pPr>
            <a:r>
              <a:rPr lang="en-US" dirty="0"/>
              <a:t>Triage – sort items based on salvage priorities</a:t>
            </a:r>
          </a:p>
          <a:p>
            <a:pPr marL="974725" lvl="1" indent="-457200" fontAlgn="base">
              <a:buFont typeface="+mj-lt"/>
              <a:buAutoNum type="arabicPeriod"/>
            </a:pPr>
            <a:r>
              <a:rPr lang="en-US" dirty="0"/>
              <a:t>Relocate Material for Salvage</a:t>
            </a:r>
          </a:p>
          <a:p>
            <a:pPr marL="974725" lvl="1" indent="-457200" fontAlgn="base">
              <a:buFont typeface="+mj-lt"/>
              <a:buAutoNum type="arabicPeriod"/>
            </a:pPr>
            <a:r>
              <a:rPr lang="en-US" dirty="0"/>
              <a:t>Be systematic, flexible, and stay organized</a:t>
            </a:r>
          </a:p>
          <a:p>
            <a:pPr marL="974725" lvl="1" indent="-457200" fontAlgn="base">
              <a:buFont typeface="+mj-lt"/>
              <a:buAutoNum type="arabicPeriod"/>
            </a:pPr>
            <a:r>
              <a:rPr lang="en-US" dirty="0"/>
              <a:t>Pack and Label Boxes</a:t>
            </a:r>
          </a:p>
          <a:p>
            <a:pPr marL="974725" lvl="1" indent="-457200" fontAlgn="base">
              <a:buFont typeface="+mj-lt"/>
              <a:buAutoNum type="arabicPeriod"/>
            </a:pPr>
            <a:r>
              <a:rPr lang="en-US" dirty="0" smtClean="0"/>
              <a:t>Keep proper documentation</a:t>
            </a:r>
            <a:endParaRPr lang="en-US" dirty="0"/>
          </a:p>
          <a:p>
            <a:pPr marL="0" indent="0">
              <a:buNone/>
            </a:pPr>
            <a:endParaRPr lang="en-US" dirty="0"/>
          </a:p>
        </p:txBody>
      </p:sp>
      <p:pic>
        <p:nvPicPr>
          <p:cNvPr id="16387" name="Picture 3" descr="C:\Users\Robin\AppData\Local\Microsoft\Windows\Temporary Internet Files\Content.IE5\LL2H41NM\MC900330862[1].wm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373813" y="1471613"/>
            <a:ext cx="1812925" cy="1617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6440379"/>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11. Supplies </a:t>
            </a:r>
            <a:endParaRPr lang="en-US" dirty="0"/>
          </a:p>
        </p:txBody>
      </p:sp>
      <p:sp>
        <p:nvSpPr>
          <p:cNvPr id="3" name="Text Placeholder 2"/>
          <p:cNvSpPr>
            <a:spLocks noGrp="1"/>
          </p:cNvSpPr>
          <p:nvPr>
            <p:ph type="body" sz="quarter" idx="10"/>
          </p:nvPr>
        </p:nvSpPr>
        <p:spPr/>
        <p:txBody>
          <a:bodyPr/>
          <a:lstStyle/>
          <a:p>
            <a:pPr lvl="0" fontAlgn="base"/>
            <a:r>
              <a:rPr lang="en-US" sz="2800" dirty="0" smtClean="0"/>
              <a:t>Check </a:t>
            </a:r>
            <a:r>
              <a:rPr lang="en-US" sz="2800" dirty="0"/>
              <a:t>what supplies and equipment you actually have on hand. </a:t>
            </a:r>
            <a:r>
              <a:rPr lang="en-US" sz="2800" dirty="0" smtClean="0"/>
              <a:t>Home </a:t>
            </a:r>
            <a:r>
              <a:rPr lang="en-US" sz="2800" dirty="0"/>
              <a:t>improvement, office supply and discount department stores have the supplies needed immediately.  </a:t>
            </a:r>
          </a:p>
          <a:p>
            <a:pPr lvl="0" fontAlgn="base"/>
            <a:r>
              <a:rPr lang="en-US" sz="2800" dirty="0"/>
              <a:t>Assemble them near the disaster site. </a:t>
            </a:r>
          </a:p>
          <a:p>
            <a:pPr lvl="0" fontAlgn="base"/>
            <a:r>
              <a:rPr lang="en-US" sz="2800" dirty="0"/>
              <a:t>Assess need for additional supplies and services with Response Team Leader and Salvage Coordinator.</a:t>
            </a:r>
            <a:r>
              <a:rPr lang="en-US" sz="2800" b="1" dirty="0"/>
              <a:t> </a:t>
            </a:r>
            <a:endParaRPr lang="en-US" sz="2800" dirty="0"/>
          </a:p>
          <a:p>
            <a:pPr marL="0" indent="0">
              <a:buNone/>
            </a:pPr>
            <a:endParaRPr lang="en-US" dirty="0"/>
          </a:p>
        </p:txBody>
      </p:sp>
      <p:pic>
        <p:nvPicPr>
          <p:cNvPr id="17410" name="Picture 2" descr="C:\Users\Robin\AppData\Local\Microsoft\Windows\Temporary Internet Files\Content.IE5\BC40PUTG\MC900014488[1].wm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28800" y="4495800"/>
            <a:ext cx="2057400" cy="1918028"/>
          </a:xfrm>
          <a:prstGeom prst="rect">
            <a:avLst/>
          </a:prstGeom>
          <a:noFill/>
          <a:extLst>
            <a:ext uri="{909E8E84-426E-40DD-AFC4-6F175D3DCCD1}">
              <a14:hiddenFill xmlns:a14="http://schemas.microsoft.com/office/drawing/2010/main">
                <a:solidFill>
                  <a:srgbClr val="FFFFFF"/>
                </a:solidFill>
              </a14:hiddenFill>
            </a:ext>
          </a:extLst>
        </p:spPr>
      </p:pic>
      <p:pic>
        <p:nvPicPr>
          <p:cNvPr id="17411" name="Picture 3" descr="C:\Users\Robin\AppData\Local\Microsoft\Windows\Temporary Internet Files\Content.IE5\LL2H41NM\MC900229043[1].wmf"/>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421313" y="4587875"/>
            <a:ext cx="1009650" cy="1819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7677850"/>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11. Supplies </a:t>
            </a:r>
            <a:endParaRPr lang="en-US" dirty="0"/>
          </a:p>
        </p:txBody>
      </p:sp>
      <p:sp>
        <p:nvSpPr>
          <p:cNvPr id="3" name="Text Placeholder 2"/>
          <p:cNvSpPr>
            <a:spLocks noGrp="1"/>
          </p:cNvSpPr>
          <p:nvPr>
            <p:ph type="body" sz="quarter" idx="10"/>
          </p:nvPr>
        </p:nvSpPr>
        <p:spPr/>
        <p:txBody>
          <a:bodyPr/>
          <a:lstStyle/>
          <a:p>
            <a:pPr lvl="0" fontAlgn="base"/>
            <a:r>
              <a:rPr lang="en-US" sz="2800" dirty="0" smtClean="0"/>
              <a:t>Arrange </a:t>
            </a:r>
            <a:r>
              <a:rPr lang="en-US" sz="2800" dirty="0"/>
              <a:t>a secure storage location for supplies. </a:t>
            </a:r>
          </a:p>
          <a:p>
            <a:pPr lvl="0" fontAlgn="base"/>
            <a:r>
              <a:rPr lang="en-US" sz="2800" dirty="0"/>
              <a:t>Establish and maintain clear lines of communication with contractors. </a:t>
            </a:r>
          </a:p>
          <a:p>
            <a:pPr lvl="0" fontAlgn="base"/>
            <a:r>
              <a:rPr lang="en-US" sz="2800" dirty="0"/>
              <a:t>Continue to monitor the need for supplies throughout the response and salvage phases.</a:t>
            </a:r>
          </a:p>
          <a:p>
            <a:endParaRPr lang="en-US" dirty="0"/>
          </a:p>
        </p:txBody>
      </p:sp>
      <p:pic>
        <p:nvPicPr>
          <p:cNvPr id="18434" name="Picture 2" descr="C:\Users\Robin\AppData\Local\Microsoft\Windows\Temporary Internet Files\Content.IE5\LL2H41NM\MC900297665[1].wm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08125" y="4027488"/>
            <a:ext cx="1824038" cy="1611312"/>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C:\Users\Robin\AppData\Local\Microsoft\Windows\Temporary Internet Files\Content.IE5\Y39KYLRQ\MC900351624[1].wmf"/>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029200" y="3998913"/>
            <a:ext cx="2133600" cy="1858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0734028"/>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12. </a:t>
            </a:r>
            <a:r>
              <a:rPr lang="en-US" dirty="0"/>
              <a:t>Additional </a:t>
            </a:r>
            <a:r>
              <a:rPr lang="en-US" dirty="0" smtClean="0"/>
              <a:t>Supplies/Resources  </a:t>
            </a:r>
            <a:endParaRPr lang="en-US" dirty="0"/>
          </a:p>
        </p:txBody>
      </p:sp>
      <p:sp>
        <p:nvSpPr>
          <p:cNvPr id="3" name="Text Placeholder 2"/>
          <p:cNvSpPr>
            <a:spLocks noGrp="1"/>
          </p:cNvSpPr>
          <p:nvPr>
            <p:ph type="body" sz="quarter" idx="10"/>
          </p:nvPr>
        </p:nvSpPr>
        <p:spPr>
          <a:xfrm>
            <a:off x="381000" y="1411552"/>
            <a:ext cx="8382000" cy="1428083"/>
          </a:xfrm>
        </p:spPr>
        <p:txBody>
          <a:bodyPr/>
          <a:lstStyle/>
          <a:p>
            <a:r>
              <a:rPr lang="en-US" dirty="0" smtClean="0"/>
              <a:t>Also good to have a list of outside suppliers on hand when you get in an emergency.  </a:t>
            </a:r>
            <a:endParaRPr lang="en-US" dirty="0"/>
          </a:p>
          <a:p>
            <a:endParaRPr lang="en-US" dirty="0"/>
          </a:p>
        </p:txBody>
      </p:sp>
      <p:pic>
        <p:nvPicPr>
          <p:cNvPr id="19458" name="Picture 2" descr="C:\Users\Robin\AppData\Local\Microsoft\Windows\Temporary Internet Files\Content.IE5\06LL8TZV\MC900388940[1].wm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900759" y="4495800"/>
            <a:ext cx="1544638" cy="1814513"/>
          </a:xfrm>
          <a:prstGeom prst="rect">
            <a:avLst/>
          </a:prstGeom>
          <a:noFill/>
          <a:extLst>
            <a:ext uri="{909E8E84-426E-40DD-AFC4-6F175D3DCCD1}">
              <a14:hiddenFill xmlns:a14="http://schemas.microsoft.com/office/drawing/2010/main">
                <a:solidFill>
                  <a:srgbClr val="FFFFFF"/>
                </a:solidFill>
              </a14:hiddenFill>
            </a:ext>
          </a:extLst>
        </p:spPr>
      </p:pic>
      <p:pic>
        <p:nvPicPr>
          <p:cNvPr id="19459" name="Picture 3" descr="C:\Users\Robin\AppData\Local\Microsoft\Windows\Temporary Internet Files\Content.IE5\Y39KYLRQ\MC900089280[1].wmf"/>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105400" y="4505325"/>
            <a:ext cx="1825625" cy="1662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8076154"/>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13.  Training</a:t>
            </a:r>
            <a:endParaRPr lang="en-US" dirty="0"/>
          </a:p>
        </p:txBody>
      </p:sp>
      <p:sp>
        <p:nvSpPr>
          <p:cNvPr id="3" name="Text Placeholder 2"/>
          <p:cNvSpPr>
            <a:spLocks noGrp="1"/>
          </p:cNvSpPr>
          <p:nvPr>
            <p:ph type="body" sz="quarter" idx="10"/>
          </p:nvPr>
        </p:nvSpPr>
        <p:spPr/>
        <p:txBody>
          <a:bodyPr/>
          <a:lstStyle/>
          <a:p>
            <a:pPr lvl="0" fontAlgn="base"/>
            <a:r>
              <a:rPr lang="en-US" sz="2800" dirty="0"/>
              <a:t>Provide guidance and support</a:t>
            </a:r>
          </a:p>
          <a:p>
            <a:pPr lvl="0" fontAlgn="base"/>
            <a:r>
              <a:rPr lang="en-US" sz="2800" dirty="0"/>
              <a:t>Make sure employees and volunteers have knowledge and skills to respond effectively, efficiently, and appropriately in an emergency situation. </a:t>
            </a:r>
          </a:p>
          <a:p>
            <a:pPr lvl="0" fontAlgn="base"/>
            <a:r>
              <a:rPr lang="en-US" sz="2800" dirty="0"/>
              <a:t>Regularly conduct drills, debriefings, and training sessions</a:t>
            </a:r>
          </a:p>
          <a:p>
            <a:pPr marL="0" indent="0">
              <a:buNone/>
            </a:pPr>
            <a:endParaRPr lang="en-US" dirty="0"/>
          </a:p>
        </p:txBody>
      </p:sp>
      <p:pic>
        <p:nvPicPr>
          <p:cNvPr id="20482" name="Picture 2" descr="C:\Users\Robin\AppData\Local\Microsoft\Windows\Temporary Internet Files\Content.IE5\BC40PUTG\MC900231891[1].wm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581400" y="4038600"/>
            <a:ext cx="2499011" cy="1978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4267211"/>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677108"/>
          </a:xfrm>
        </p:spPr>
        <p:txBody>
          <a:bodyPr/>
          <a:lstStyle/>
          <a:p>
            <a:r>
              <a:rPr lang="en-US" dirty="0" smtClean="0"/>
              <a:t>FAM C2C Project Team</a:t>
            </a:r>
            <a:endParaRPr lang="en-US" dirty="0"/>
          </a:p>
        </p:txBody>
      </p:sp>
      <p:sp>
        <p:nvSpPr>
          <p:cNvPr id="3" name="Text Placeholder 2"/>
          <p:cNvSpPr>
            <a:spLocks noGrp="1"/>
          </p:cNvSpPr>
          <p:nvPr>
            <p:ph type="body" sz="quarter" idx="10"/>
          </p:nvPr>
        </p:nvSpPr>
        <p:spPr>
          <a:xfrm>
            <a:off x="2209800" y="1291317"/>
            <a:ext cx="8382000" cy="1335750"/>
          </a:xfrm>
        </p:spPr>
        <p:txBody>
          <a:bodyPr/>
          <a:lstStyle/>
          <a:p>
            <a:pPr>
              <a:buNone/>
            </a:pPr>
            <a:r>
              <a:rPr lang="en-US" sz="2800" dirty="0" smtClean="0"/>
              <a:t>Robin Bauer </a:t>
            </a:r>
            <a:r>
              <a:rPr lang="en-US" sz="2800" dirty="0" err="1" smtClean="0"/>
              <a:t>Kilgo</a:t>
            </a:r>
            <a:endParaRPr lang="en-US" sz="2800" dirty="0" smtClean="0"/>
          </a:p>
          <a:p>
            <a:pPr>
              <a:buNone/>
            </a:pPr>
            <a:r>
              <a:rPr lang="en-US" sz="2800" dirty="0" smtClean="0"/>
              <a:t>Special Projects Manager, FAM</a:t>
            </a:r>
          </a:p>
          <a:p>
            <a:pPr>
              <a:buNone/>
            </a:pPr>
            <a:r>
              <a:rPr lang="en-US" sz="2800" dirty="0" err="1" smtClean="0"/>
              <a:t>robin@flamuseums.org</a:t>
            </a:r>
            <a:endParaRPr lang="en-US" sz="2800" dirty="0" smtClean="0"/>
          </a:p>
        </p:txBody>
      </p:sp>
      <p:pic>
        <p:nvPicPr>
          <p:cNvPr id="7" name="Picture 6"/>
          <p:cNvPicPr>
            <a:picLocks noChangeAspect="1"/>
          </p:cNvPicPr>
          <p:nvPr/>
        </p:nvPicPr>
        <p:blipFill>
          <a:blip r:embed="rId3"/>
          <a:stretch>
            <a:fillRect/>
          </a:stretch>
        </p:blipFill>
        <p:spPr>
          <a:xfrm>
            <a:off x="685800" y="2970738"/>
            <a:ext cx="1253651" cy="1253651"/>
          </a:xfrm>
          <a:prstGeom prst="rect">
            <a:avLst/>
          </a:prstGeom>
        </p:spPr>
      </p:pic>
      <p:sp>
        <p:nvSpPr>
          <p:cNvPr id="8" name="Rectangle 7"/>
          <p:cNvSpPr/>
          <p:nvPr/>
        </p:nvSpPr>
        <p:spPr>
          <a:xfrm>
            <a:off x="2209800" y="2894538"/>
            <a:ext cx="3701053" cy="1384995"/>
          </a:xfrm>
          <a:prstGeom prst="rect">
            <a:avLst/>
          </a:prstGeom>
        </p:spPr>
        <p:txBody>
          <a:bodyPr wrap="none">
            <a:spAutoFit/>
          </a:bodyPr>
          <a:lstStyle/>
          <a:p>
            <a:r>
              <a:rPr lang="en-US" sz="2800" dirty="0" smtClean="0"/>
              <a:t>Malinda Horton</a:t>
            </a:r>
          </a:p>
          <a:p>
            <a:r>
              <a:rPr lang="en-US" sz="2800" dirty="0" smtClean="0"/>
              <a:t>Executive Director, FAM</a:t>
            </a:r>
          </a:p>
          <a:p>
            <a:r>
              <a:rPr lang="en-US" sz="2800" dirty="0" err="1" smtClean="0"/>
              <a:t>FAM@flamuseums.org</a:t>
            </a:r>
            <a:endParaRPr lang="en-US" sz="2800" dirty="0"/>
          </a:p>
        </p:txBody>
      </p:sp>
      <p:pic>
        <p:nvPicPr>
          <p:cNvPr id="1026" name="Picture 2" descr="Current Phot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5800" y="1291317"/>
            <a:ext cx="1219200" cy="121920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Rectangle 8"/>
          <p:cNvSpPr/>
          <p:nvPr/>
        </p:nvSpPr>
        <p:spPr>
          <a:xfrm>
            <a:off x="2230464" y="4551421"/>
            <a:ext cx="4123116" cy="1384995"/>
          </a:xfrm>
          <a:prstGeom prst="rect">
            <a:avLst/>
          </a:prstGeom>
        </p:spPr>
        <p:txBody>
          <a:bodyPr wrap="none">
            <a:spAutoFit/>
          </a:bodyPr>
          <a:lstStyle/>
          <a:p>
            <a:r>
              <a:rPr lang="en-US" sz="2800" dirty="0" smtClean="0"/>
              <a:t>Laura </a:t>
            </a:r>
            <a:r>
              <a:rPr lang="en-US" sz="2800" dirty="0" err="1" smtClean="0"/>
              <a:t>Nemmers</a:t>
            </a:r>
            <a:endParaRPr lang="en-US" sz="2800" dirty="0" smtClean="0"/>
          </a:p>
          <a:p>
            <a:r>
              <a:rPr lang="en-US" sz="2800" dirty="0" smtClean="0"/>
              <a:t>Project Associate, FL C2C</a:t>
            </a:r>
          </a:p>
          <a:p>
            <a:r>
              <a:rPr lang="en-US" sz="2800" dirty="0" err="1" smtClean="0"/>
              <a:t>lauranemmers@gmail.com</a:t>
            </a:r>
            <a:endParaRPr lang="en-US" sz="2800" dirty="0"/>
          </a:p>
        </p:txBody>
      </p:sp>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5800" y="4636496"/>
            <a:ext cx="1333500" cy="1333500"/>
          </a:xfrm>
          <a:prstGeom prst="rect">
            <a:avLst/>
          </a:prstGeom>
        </p:spPr>
      </p:pic>
    </p:spTree>
    <p:extLst>
      <p:ext uri="{BB962C8B-B14F-4D97-AF65-F5344CB8AC3E}">
        <p14:creationId xmlns:p14="http://schemas.microsoft.com/office/powerpoint/2010/main" val="1600819285"/>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13.  Training</a:t>
            </a:r>
            <a:endParaRPr lang="en-US" dirty="0"/>
          </a:p>
        </p:txBody>
      </p:sp>
      <p:sp>
        <p:nvSpPr>
          <p:cNvPr id="3" name="Text Placeholder 2"/>
          <p:cNvSpPr>
            <a:spLocks noGrp="1"/>
          </p:cNvSpPr>
          <p:nvPr>
            <p:ph type="body" sz="quarter" idx="10"/>
          </p:nvPr>
        </p:nvSpPr>
        <p:spPr/>
        <p:txBody>
          <a:bodyPr/>
          <a:lstStyle/>
          <a:p>
            <a:pPr lvl="0" fontAlgn="base"/>
            <a:r>
              <a:rPr lang="en-US" sz="2800" dirty="0" smtClean="0"/>
              <a:t>Training helps cultivate teamwork</a:t>
            </a:r>
          </a:p>
          <a:p>
            <a:pPr lvl="0" fontAlgn="base"/>
            <a:r>
              <a:rPr lang="en-US" sz="2800" dirty="0" smtClean="0"/>
              <a:t>Involve ALL staff in emergency training</a:t>
            </a:r>
          </a:p>
          <a:p>
            <a:pPr lvl="0" fontAlgn="base"/>
            <a:r>
              <a:rPr lang="en-US" sz="2800" dirty="0" smtClean="0"/>
              <a:t>Most staff members need to practice evacuation procedures, basic object handling, and salvage techniques. </a:t>
            </a:r>
          </a:p>
          <a:p>
            <a:pPr marL="0" indent="0">
              <a:buNone/>
            </a:pPr>
            <a:endParaRPr lang="en-US" dirty="0"/>
          </a:p>
        </p:txBody>
      </p:sp>
      <p:pic>
        <p:nvPicPr>
          <p:cNvPr id="21506" name="Picture 2" descr="C:\Users\Robin\AppData\Local\Microsoft\Windows\Temporary Internet Files\Content.IE5\BC40PUTG\MC900295860[1].wm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028825" y="3534760"/>
            <a:ext cx="1762125" cy="2430990"/>
          </a:xfrm>
          <a:prstGeom prst="rect">
            <a:avLst/>
          </a:prstGeom>
          <a:noFill/>
          <a:extLst>
            <a:ext uri="{909E8E84-426E-40DD-AFC4-6F175D3DCCD1}">
              <a14:hiddenFill xmlns:a14="http://schemas.microsoft.com/office/drawing/2010/main">
                <a:solidFill>
                  <a:srgbClr val="FFFFFF"/>
                </a:solidFill>
              </a14:hiddenFill>
            </a:ext>
          </a:extLst>
        </p:spPr>
      </p:pic>
      <p:pic>
        <p:nvPicPr>
          <p:cNvPr id="21507" name="Picture 3" descr="C:\Users\Robin\AppData\Local\Microsoft\Windows\Temporary Internet Files\Content.IE5\06LL8TZV\MC900297275[1].wmf"/>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168096" y="3835855"/>
            <a:ext cx="18288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2927058"/>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14.  Review Schedule</a:t>
            </a:r>
            <a:endParaRPr lang="en-US" dirty="0"/>
          </a:p>
        </p:txBody>
      </p:sp>
      <p:sp>
        <p:nvSpPr>
          <p:cNvPr id="3" name="Text Placeholder 2"/>
          <p:cNvSpPr>
            <a:spLocks noGrp="1"/>
          </p:cNvSpPr>
          <p:nvPr>
            <p:ph type="body" sz="quarter" idx="10"/>
          </p:nvPr>
        </p:nvSpPr>
        <p:spPr/>
        <p:txBody>
          <a:bodyPr/>
          <a:lstStyle/>
          <a:p>
            <a:pPr lvl="0"/>
            <a:r>
              <a:rPr lang="en-US" dirty="0" smtClean="0"/>
              <a:t>Annual </a:t>
            </a:r>
            <a:r>
              <a:rPr lang="en-US" dirty="0"/>
              <a:t>review of the Emergency and Response Plan</a:t>
            </a:r>
          </a:p>
          <a:p>
            <a:pPr lvl="0"/>
            <a:r>
              <a:rPr lang="en-US" dirty="0"/>
              <a:t>Review priorities for protection and recovery </a:t>
            </a:r>
          </a:p>
        </p:txBody>
      </p:sp>
      <p:pic>
        <p:nvPicPr>
          <p:cNvPr id="22530" name="Picture 2" descr="C:\Users\Robin\AppData\Local\Microsoft\Windows\Temporary Internet Files\Content.IE5\LL2H41NM\MC900383276[1].wm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85950" y="3386138"/>
            <a:ext cx="1806575" cy="1795462"/>
          </a:xfrm>
          <a:prstGeom prst="rect">
            <a:avLst/>
          </a:prstGeom>
          <a:noFill/>
          <a:extLst>
            <a:ext uri="{909E8E84-426E-40DD-AFC4-6F175D3DCCD1}">
              <a14:hiddenFill xmlns:a14="http://schemas.microsoft.com/office/drawing/2010/main">
                <a:solidFill>
                  <a:srgbClr val="FFFFFF"/>
                </a:solidFill>
              </a14:hiddenFill>
            </a:ext>
          </a:extLst>
        </p:spPr>
      </p:pic>
      <p:pic>
        <p:nvPicPr>
          <p:cNvPr id="22531" name="Picture 3" descr="C:\Users\Robin\AppData\Local\Microsoft\Windows\Temporary Internet Files\Content.IE5\BC40PUTG\MC900441510[1].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254625" y="3341587"/>
            <a:ext cx="18288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4307382"/>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8400"/>
            <a:ext cx="8382000" cy="664797"/>
          </a:xfrm>
        </p:spPr>
        <p:txBody>
          <a:bodyPr/>
          <a:lstStyle/>
          <a:p>
            <a:pPr algn="ctr"/>
            <a:r>
              <a:rPr lang="en-US" b="1" dirty="0" smtClean="0"/>
              <a:t>Q &amp; </a:t>
            </a:r>
            <a:r>
              <a:rPr lang="en-US" b="1" smtClean="0"/>
              <a:t>A </a:t>
            </a:r>
            <a:endParaRPr lang="en-US" b="1" dirty="0"/>
          </a:p>
        </p:txBody>
      </p:sp>
      <p:pic>
        <p:nvPicPr>
          <p:cNvPr id="4" name="Picture 3" descr="C:\Users\Robin\AppData\Local\Microsoft\Windows\Temporary Internet Files\Content.IE5\BC40PUTG\MC900433797[1].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05200" y="3276600"/>
            <a:ext cx="22860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108525"/>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295400" y="5823489"/>
            <a:ext cx="6858000" cy="1034511"/>
          </a:xfrm>
        </p:spPr>
        <p:txBody>
          <a:bodyPr/>
          <a:lstStyle/>
          <a:p>
            <a:pPr marL="0" indent="0">
              <a:buNone/>
            </a:pPr>
            <a:r>
              <a:rPr lang="en-US" sz="2400" dirty="0"/>
              <a:t>http://</a:t>
            </a:r>
            <a:r>
              <a:rPr lang="en-US" sz="2400" dirty="0" err="1"/>
              <a:t>flamuseums.org</a:t>
            </a:r>
            <a:r>
              <a:rPr lang="en-US" sz="2400" dirty="0"/>
              <a:t>/professional-development/</a:t>
            </a:r>
            <a:r>
              <a:rPr lang="en-US" sz="2400" dirty="0" err="1"/>
              <a:t>florida</a:t>
            </a:r>
            <a:r>
              <a:rPr lang="en-US" sz="2400" dirty="0"/>
              <a:t>-connecting-to-collections-program/emergency-plans/</a:t>
            </a:r>
          </a:p>
        </p:txBody>
      </p:sp>
      <p:sp>
        <p:nvSpPr>
          <p:cNvPr id="5" name="Text Placeholder 2"/>
          <p:cNvSpPr txBox="1">
            <a:spLocks/>
          </p:cNvSpPr>
          <p:nvPr/>
        </p:nvSpPr>
        <p:spPr>
          <a:xfrm>
            <a:off x="373251" y="1536680"/>
            <a:ext cx="3891366" cy="3625608"/>
          </a:xfrm>
          <a:prstGeom prst="rect">
            <a:avLst/>
          </a:prstGeom>
        </p:spPr>
        <p:txBody>
          <a:bodyPr vert="horz" wrap="square" lIns="0" tIns="0" rIns="0" bIns="0" rtlCol="0">
            <a:spAutoFit/>
          </a:bodyPr>
          <a:lstStyle>
            <a:lvl1pPr marL="396875" indent="-396875" algn="l" defTabSz="914363" rtl="0" eaLnBrk="1" latinLnBrk="0" hangingPunct="1">
              <a:lnSpc>
                <a:spcPct val="90000"/>
              </a:lnSpc>
              <a:spcBef>
                <a:spcPct val="20000"/>
              </a:spcBef>
              <a:buFontTx/>
              <a:buBlip>
                <a:blip r:embed="rId2"/>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3"/>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Emergency Plans</a:t>
            </a:r>
          </a:p>
          <a:p>
            <a:pPr lvl="1"/>
            <a:r>
              <a:rPr lang="en-US" dirty="0" smtClean="0"/>
              <a:t>8 Modules</a:t>
            </a:r>
          </a:p>
          <a:p>
            <a:pPr lvl="1"/>
            <a:r>
              <a:rPr lang="en-US" dirty="0" smtClean="0"/>
              <a:t>Webinars</a:t>
            </a:r>
          </a:p>
          <a:p>
            <a:pPr lvl="1"/>
            <a:r>
              <a:rPr lang="en-US" dirty="0" smtClean="0"/>
              <a:t>Activities</a:t>
            </a:r>
          </a:p>
          <a:p>
            <a:pPr lvl="2"/>
            <a:r>
              <a:rPr lang="en-US" dirty="0" smtClean="0"/>
              <a:t>Discussion Questions</a:t>
            </a:r>
          </a:p>
          <a:p>
            <a:pPr lvl="2"/>
            <a:r>
              <a:rPr lang="en-US" dirty="0" smtClean="0"/>
              <a:t>Practical Activities</a:t>
            </a:r>
          </a:p>
          <a:p>
            <a:pPr lvl="1"/>
            <a:r>
              <a:rPr lang="en-US" dirty="0" smtClean="0"/>
              <a:t>Samples</a:t>
            </a:r>
          </a:p>
          <a:p>
            <a:pPr lvl="1"/>
            <a:r>
              <a:rPr lang="en-US" dirty="0" smtClean="0"/>
              <a:t>Online Resources</a:t>
            </a:r>
            <a:endParaRPr lang="en-US" dirty="0"/>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56688" y="870489"/>
            <a:ext cx="4146826" cy="4953000"/>
          </a:xfrm>
          <a:prstGeom prst="rect">
            <a:avLst/>
          </a:prstGeom>
        </p:spPr>
      </p:pic>
      <p:sp>
        <p:nvSpPr>
          <p:cNvPr id="7" name="Title 1"/>
          <p:cNvSpPr txBox="1">
            <a:spLocks/>
          </p:cNvSpPr>
          <p:nvPr/>
        </p:nvSpPr>
        <p:spPr>
          <a:xfrm>
            <a:off x="381000" y="152400"/>
            <a:ext cx="8382000" cy="664797"/>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smtClean="0"/>
              <a:t>FL C2C 2015 – Developing ER Plans</a:t>
            </a:r>
            <a:endParaRPr lang="en-US"/>
          </a:p>
        </p:txBody>
      </p:sp>
    </p:spTree>
    <p:extLst>
      <p:ext uri="{BB962C8B-B14F-4D97-AF65-F5344CB8AC3E}">
        <p14:creationId xmlns:p14="http://schemas.microsoft.com/office/powerpoint/2010/main" val="218861584"/>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664797"/>
          </a:xfrm>
        </p:spPr>
        <p:txBody>
          <a:bodyPr/>
          <a:lstStyle/>
          <a:p>
            <a:r>
              <a:rPr lang="en-US" dirty="0" smtClean="0"/>
              <a:t>FL C2C 2015 </a:t>
            </a:r>
            <a:r>
              <a:rPr lang="mr-IN" dirty="0" smtClean="0"/>
              <a:t>–</a:t>
            </a:r>
            <a:r>
              <a:rPr lang="en-US" dirty="0" smtClean="0"/>
              <a:t> Developing ER Plans</a:t>
            </a:r>
            <a:endParaRPr lang="en-US" dirty="0"/>
          </a:p>
        </p:txBody>
      </p:sp>
      <p:pic>
        <p:nvPicPr>
          <p:cNvPr id="7" name="table"/>
          <p:cNvPicPr>
            <a:picLocks noChangeAspect="1"/>
          </p:cNvPicPr>
          <p:nvPr/>
        </p:nvPicPr>
        <p:blipFill rotWithShape="1">
          <a:blip r:embed="rId2" cstate="screen">
            <a:extLst>
              <a:ext uri="{28A0092B-C50C-407E-A947-70E740481C1C}">
                <a14:useLocalDpi xmlns:a14="http://schemas.microsoft.com/office/drawing/2010/main"/>
              </a:ext>
            </a:extLst>
          </a:blip>
          <a:srcRect l="-632"/>
          <a:stretch/>
        </p:blipFill>
        <p:spPr>
          <a:xfrm>
            <a:off x="3886200" y="1638300"/>
            <a:ext cx="4955984" cy="3581400"/>
          </a:xfrm>
          <a:prstGeom prst="rect">
            <a:avLst/>
          </a:prstGeom>
        </p:spPr>
      </p:pic>
      <p:sp>
        <p:nvSpPr>
          <p:cNvPr id="8" name="TextBox 7"/>
          <p:cNvSpPr txBox="1"/>
          <p:nvPr/>
        </p:nvSpPr>
        <p:spPr>
          <a:xfrm>
            <a:off x="381000" y="1447800"/>
            <a:ext cx="3505200" cy="3539430"/>
          </a:xfrm>
          <a:prstGeom prst="rect">
            <a:avLst/>
          </a:prstGeom>
          <a:noFill/>
        </p:spPr>
        <p:txBody>
          <a:bodyPr wrap="square" rtlCol="0">
            <a:spAutoFit/>
          </a:bodyPr>
          <a:lstStyle/>
          <a:p>
            <a:r>
              <a:rPr lang="en-US" sz="2800" b="1" dirty="0" smtClean="0"/>
              <a:t>77 Participants</a:t>
            </a:r>
          </a:p>
          <a:p>
            <a:pPr marL="285750" indent="-285750">
              <a:buFont typeface="Arial" charset="0"/>
              <a:buChar char="•"/>
            </a:pPr>
            <a:r>
              <a:rPr lang="en-US" sz="2800" b="1" dirty="0" smtClean="0"/>
              <a:t>13 Mentors</a:t>
            </a:r>
          </a:p>
          <a:p>
            <a:pPr marL="285750" indent="-285750">
              <a:buFont typeface="Arial" charset="0"/>
              <a:buChar char="•"/>
            </a:pPr>
            <a:r>
              <a:rPr lang="en-US" sz="2800" b="1" dirty="0" smtClean="0"/>
              <a:t>64 Mentees</a:t>
            </a:r>
          </a:p>
          <a:p>
            <a:pPr marL="285750" indent="-285750">
              <a:buFont typeface="Arial" charset="0"/>
              <a:buChar char="•"/>
            </a:pPr>
            <a:endParaRPr lang="en-US" sz="2800" b="1" dirty="0" smtClean="0"/>
          </a:p>
          <a:p>
            <a:r>
              <a:rPr lang="en-US" sz="2800" b="1" dirty="0" smtClean="0"/>
              <a:t>51 Organizations</a:t>
            </a:r>
          </a:p>
          <a:p>
            <a:pPr marL="457200" indent="-457200">
              <a:buFont typeface="Arial" charset="0"/>
              <a:buChar char="•"/>
            </a:pPr>
            <a:r>
              <a:rPr lang="en-US" sz="2800" b="1" dirty="0"/>
              <a:t>12 Archive/Special Collections </a:t>
            </a:r>
            <a:endParaRPr lang="en-US" sz="2800" b="1" dirty="0" smtClean="0"/>
          </a:p>
          <a:p>
            <a:pPr marL="457200" indent="-457200">
              <a:buFont typeface="Arial" charset="0"/>
              <a:buChar char="•"/>
            </a:pPr>
            <a:r>
              <a:rPr lang="en-US" sz="2800" b="1" dirty="0" smtClean="0"/>
              <a:t>3 Archaeological</a:t>
            </a:r>
            <a:endParaRPr lang="en-US" sz="2800" dirty="0"/>
          </a:p>
        </p:txBody>
      </p:sp>
    </p:spTree>
    <p:extLst>
      <p:ext uri="{BB962C8B-B14F-4D97-AF65-F5344CB8AC3E}">
        <p14:creationId xmlns:p14="http://schemas.microsoft.com/office/powerpoint/2010/main" val="1914638624"/>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Same Process in 3/4 Regions</a:t>
            </a:r>
            <a:endParaRPr lang="en-US" dirty="0"/>
          </a:p>
        </p:txBody>
      </p:sp>
      <p:sp>
        <p:nvSpPr>
          <p:cNvPr id="3" name="Text Placeholder 2"/>
          <p:cNvSpPr>
            <a:spLocks noGrp="1"/>
          </p:cNvSpPr>
          <p:nvPr>
            <p:ph type="body" sz="quarter" idx="10"/>
          </p:nvPr>
        </p:nvSpPr>
        <p:spPr>
          <a:xfrm>
            <a:off x="381000" y="1411552"/>
            <a:ext cx="8382000" cy="6124754"/>
          </a:xfrm>
        </p:spPr>
        <p:txBody>
          <a:bodyPr/>
          <a:lstStyle/>
          <a:p>
            <a:r>
              <a:rPr lang="en-US" dirty="0"/>
              <a:t>Each module = 2 </a:t>
            </a:r>
            <a:r>
              <a:rPr lang="en-US" dirty="0" smtClean="0"/>
              <a:t>workshops</a:t>
            </a:r>
          </a:p>
          <a:p>
            <a:r>
              <a:rPr lang="en-US" dirty="0" smtClean="0"/>
              <a:t>Workshop 1 held at mentor organizations</a:t>
            </a:r>
          </a:p>
          <a:p>
            <a:pPr lvl="1"/>
            <a:r>
              <a:rPr lang="en-US" dirty="0" smtClean="0"/>
              <a:t>Content based with an emphasis on webinars and in-person discussion groups</a:t>
            </a:r>
          </a:p>
          <a:p>
            <a:r>
              <a:rPr lang="en-US" dirty="0" smtClean="0"/>
              <a:t>Workshop 2 held at mentee organizations </a:t>
            </a:r>
          </a:p>
          <a:p>
            <a:pPr lvl="1"/>
            <a:r>
              <a:rPr lang="en-US" dirty="0"/>
              <a:t>P</a:t>
            </a:r>
            <a:r>
              <a:rPr lang="en-US" dirty="0" smtClean="0"/>
              <a:t>articipate in Collections Care Enhancement – Involving Boards (CCE-IB)</a:t>
            </a:r>
          </a:p>
          <a:p>
            <a:pPr lvl="1"/>
            <a:r>
              <a:rPr lang="en-US" dirty="0" smtClean="0"/>
              <a:t>Practical Activity based upon subjects covered in Workshop 1</a:t>
            </a:r>
            <a:br>
              <a:rPr lang="en-US" dirty="0" smtClean="0"/>
            </a:br>
            <a:endParaRPr lang="en-US" dirty="0"/>
          </a:p>
          <a:p>
            <a:endParaRPr lang="en-US" dirty="0"/>
          </a:p>
          <a:p>
            <a:endParaRPr lang="en-US" dirty="0" smtClean="0"/>
          </a:p>
          <a:p>
            <a:endParaRPr lang="en-US" dirty="0"/>
          </a:p>
        </p:txBody>
      </p:sp>
    </p:spTree>
    <p:extLst>
      <p:ext uri="{BB962C8B-B14F-4D97-AF65-F5344CB8AC3E}">
        <p14:creationId xmlns:p14="http://schemas.microsoft.com/office/powerpoint/2010/main" val="1491288513"/>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677108"/>
          </a:xfrm>
        </p:spPr>
        <p:txBody>
          <a:bodyPr/>
          <a:lstStyle/>
          <a:p>
            <a:r>
              <a:rPr lang="en-US" dirty="0" smtClean="0"/>
              <a:t>On-line Community </a:t>
            </a:r>
            <a:endParaRPr lang="en-US" dirty="0"/>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5138" y="936604"/>
            <a:ext cx="6585161" cy="4299589"/>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667000" y="2667000"/>
            <a:ext cx="5913408" cy="3352800"/>
          </a:xfrm>
          <a:prstGeom prst="rect">
            <a:avLst/>
          </a:prstGeom>
        </p:spPr>
      </p:pic>
      <p:sp>
        <p:nvSpPr>
          <p:cNvPr id="7" name="Rectangle 6"/>
          <p:cNvSpPr/>
          <p:nvPr/>
        </p:nvSpPr>
        <p:spPr>
          <a:xfrm>
            <a:off x="1295400" y="6248400"/>
            <a:ext cx="5857282" cy="369332"/>
          </a:xfrm>
          <a:prstGeom prst="rect">
            <a:avLst/>
          </a:prstGeom>
        </p:spPr>
        <p:txBody>
          <a:bodyPr wrap="square">
            <a:spAutoFit/>
          </a:bodyPr>
          <a:lstStyle/>
          <a:p>
            <a:r>
              <a:rPr lang="en-US" dirty="0"/>
              <a:t>http://</a:t>
            </a:r>
            <a:r>
              <a:rPr lang="en-US" dirty="0" err="1"/>
              <a:t>florida</a:t>
            </a:r>
            <a:r>
              <a:rPr lang="en-US" dirty="0"/>
              <a:t>-association-of-</a:t>
            </a:r>
            <a:r>
              <a:rPr lang="en-US" dirty="0" err="1"/>
              <a:t>museums.network</a:t>
            </a:r>
            <a:r>
              <a:rPr lang="en-US" dirty="0"/>
              <a:t>-</a:t>
            </a:r>
            <a:r>
              <a:rPr lang="en-US" dirty="0" err="1"/>
              <a:t>maker.com</a:t>
            </a:r>
            <a:r>
              <a:rPr lang="en-US" dirty="0"/>
              <a:t>/</a:t>
            </a:r>
          </a:p>
        </p:txBody>
      </p:sp>
    </p:spTree>
    <p:extLst>
      <p:ext uri="{BB962C8B-B14F-4D97-AF65-F5344CB8AC3E}">
        <p14:creationId xmlns:p14="http://schemas.microsoft.com/office/powerpoint/2010/main" val="754018010"/>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664797"/>
          </a:xfrm>
        </p:spPr>
        <p:txBody>
          <a:bodyPr/>
          <a:lstStyle/>
          <a:p>
            <a:r>
              <a:rPr lang="en-US" dirty="0" smtClean="0"/>
              <a:t>FAM/FLC2C-Webinar on You Tube</a:t>
            </a:r>
            <a:endParaRPr lang="en-US" dirty="0"/>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74938" y="2667000"/>
            <a:ext cx="4006214" cy="3233311"/>
          </a:xfrm>
          <a:prstGeom prst="rect">
            <a:avLst/>
          </a:prstGeom>
        </p:spPr>
      </p:pic>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l="921" t="6111" b="18213"/>
          <a:stretch/>
        </p:blipFill>
        <p:spPr>
          <a:xfrm>
            <a:off x="1091657" y="3810000"/>
            <a:ext cx="3919754" cy="2917744"/>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4252" y="894985"/>
            <a:ext cx="4406348" cy="2881382"/>
          </a:xfrm>
          <a:prstGeom prst="rect">
            <a:avLst/>
          </a:prstGeom>
        </p:spPr>
      </p:pic>
      <p:sp>
        <p:nvSpPr>
          <p:cNvPr id="8" name="TextBox 7"/>
          <p:cNvSpPr txBox="1"/>
          <p:nvPr/>
        </p:nvSpPr>
        <p:spPr>
          <a:xfrm>
            <a:off x="5334000" y="1219200"/>
            <a:ext cx="3617843" cy="646331"/>
          </a:xfrm>
          <a:prstGeom prst="rect">
            <a:avLst/>
          </a:prstGeom>
          <a:noFill/>
        </p:spPr>
        <p:txBody>
          <a:bodyPr wrap="square" rtlCol="0">
            <a:spAutoFit/>
          </a:bodyPr>
          <a:lstStyle/>
          <a:p>
            <a:r>
              <a:rPr lang="en-US" dirty="0" smtClean="0"/>
              <a:t>Search for “Florida Association of Museums”</a:t>
            </a:r>
            <a:endParaRPr lang="en-US" dirty="0"/>
          </a:p>
        </p:txBody>
      </p:sp>
    </p:spTree>
    <p:extLst>
      <p:ext uri="{BB962C8B-B14F-4D97-AF65-F5344CB8AC3E}">
        <p14:creationId xmlns:p14="http://schemas.microsoft.com/office/powerpoint/2010/main" val="548707423"/>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664797"/>
          </a:xfrm>
        </p:spPr>
        <p:txBody>
          <a:bodyPr/>
          <a:lstStyle/>
          <a:p>
            <a:r>
              <a:rPr lang="en-US" dirty="0" smtClean="0"/>
              <a:t>2017 </a:t>
            </a:r>
            <a:r>
              <a:rPr lang="mr-IN" dirty="0" smtClean="0"/>
              <a:t>–</a:t>
            </a:r>
            <a:r>
              <a:rPr lang="en-US" dirty="0" smtClean="0"/>
              <a:t> CMP/CDP-Schedule</a:t>
            </a:r>
            <a:endParaRPr lang="en-US" dirty="0"/>
          </a:p>
        </p:txBody>
      </p:sp>
      <p:sp>
        <p:nvSpPr>
          <p:cNvPr id="3" name="Text Placeholder 2"/>
          <p:cNvSpPr>
            <a:spLocks noGrp="1"/>
          </p:cNvSpPr>
          <p:nvPr>
            <p:ph type="body" sz="quarter" idx="10"/>
          </p:nvPr>
        </p:nvSpPr>
        <p:spPr>
          <a:xfrm>
            <a:off x="519193" y="1143000"/>
            <a:ext cx="3824207" cy="5343001"/>
          </a:xfrm>
        </p:spPr>
        <p:txBody>
          <a:bodyPr/>
          <a:lstStyle/>
          <a:p>
            <a:pPr marL="0" indent="0">
              <a:buNone/>
            </a:pPr>
            <a:r>
              <a:rPr lang="en-US" sz="1600" b="1" dirty="0"/>
              <a:t>Module </a:t>
            </a:r>
            <a:r>
              <a:rPr lang="en-US" sz="1600" b="1" dirty="0" smtClean="0"/>
              <a:t>1: Policies </a:t>
            </a:r>
            <a:r>
              <a:rPr lang="en-US" sz="1600" b="1" dirty="0"/>
              <a:t>vs. Plans vs. Procedures/Scope of Collections/Acquisitions &amp; Accessions – Deaccessions &amp; Disposals</a:t>
            </a:r>
            <a:endParaRPr lang="en-US" sz="1600" dirty="0"/>
          </a:p>
          <a:p>
            <a:pPr marL="0" indent="0">
              <a:buNone/>
            </a:pPr>
            <a:r>
              <a:rPr lang="en-US" sz="1600" dirty="0" smtClean="0"/>
              <a:t>Workshop </a:t>
            </a:r>
            <a:r>
              <a:rPr lang="en-US" sz="1600" dirty="0"/>
              <a:t>#1: December 9, 2016</a:t>
            </a:r>
          </a:p>
          <a:p>
            <a:pPr marL="0" indent="0">
              <a:buNone/>
            </a:pPr>
            <a:r>
              <a:rPr lang="en-US" sz="1600" dirty="0" smtClean="0"/>
              <a:t>Webinar/In-Person Discussions</a:t>
            </a:r>
          </a:p>
          <a:p>
            <a:pPr marL="0" indent="0">
              <a:buNone/>
            </a:pPr>
            <a:r>
              <a:rPr lang="en-US" sz="1600" dirty="0" smtClean="0"/>
              <a:t>Mid-Module Webinar: Abandoned Property/FIC</a:t>
            </a:r>
            <a:endParaRPr lang="en-US" sz="1600" dirty="0"/>
          </a:p>
          <a:p>
            <a:pPr marL="0" indent="0">
              <a:buNone/>
            </a:pPr>
            <a:r>
              <a:rPr lang="en-US" sz="1600" dirty="0"/>
              <a:t>Workshop #2: </a:t>
            </a:r>
            <a:r>
              <a:rPr lang="en-US" sz="1600" dirty="0" smtClean="0"/>
              <a:t>January </a:t>
            </a:r>
            <a:r>
              <a:rPr lang="en-US" sz="1600" dirty="0"/>
              <a:t>20, 2017</a:t>
            </a:r>
          </a:p>
          <a:p>
            <a:pPr marL="0" indent="0">
              <a:buNone/>
            </a:pPr>
            <a:r>
              <a:rPr lang="en-US" sz="1600" dirty="0" smtClean="0"/>
              <a:t>Collections </a:t>
            </a:r>
            <a:r>
              <a:rPr lang="en-US" sz="1600" dirty="0"/>
              <a:t>Assessment/Practical Exercise</a:t>
            </a:r>
          </a:p>
          <a:p>
            <a:pPr marL="0" indent="0">
              <a:buNone/>
            </a:pPr>
            <a:r>
              <a:rPr lang="en-US" sz="1600" dirty="0"/>
              <a:t> </a:t>
            </a:r>
          </a:p>
          <a:p>
            <a:pPr marL="0" indent="0">
              <a:buNone/>
            </a:pPr>
            <a:r>
              <a:rPr lang="en-US" sz="1600" b="1" dirty="0"/>
              <a:t>Module </a:t>
            </a:r>
            <a:r>
              <a:rPr lang="en-US" sz="1600" b="1" dirty="0" smtClean="0"/>
              <a:t>2</a:t>
            </a:r>
            <a:r>
              <a:rPr lang="en-US" sz="1600" dirty="0" smtClean="0"/>
              <a:t>: </a:t>
            </a:r>
            <a:r>
              <a:rPr lang="en-US" sz="1600" b="1" dirty="0" smtClean="0"/>
              <a:t>Loans/Documentation/Inventory and Audits</a:t>
            </a:r>
            <a:endParaRPr lang="en-US" sz="1600" dirty="0"/>
          </a:p>
          <a:p>
            <a:pPr marL="0" indent="0">
              <a:buNone/>
            </a:pPr>
            <a:r>
              <a:rPr lang="en-US" sz="1600" dirty="0" smtClean="0"/>
              <a:t>Workshop #1: February </a:t>
            </a:r>
            <a:r>
              <a:rPr lang="en-US" sz="1600" dirty="0"/>
              <a:t>24, 2017</a:t>
            </a:r>
          </a:p>
          <a:p>
            <a:pPr marL="0" indent="0">
              <a:buNone/>
            </a:pPr>
            <a:r>
              <a:rPr lang="en-US" sz="1600" dirty="0" smtClean="0"/>
              <a:t>Webinar/In-Person Discussions</a:t>
            </a:r>
          </a:p>
          <a:p>
            <a:pPr marL="0" indent="0">
              <a:buNone/>
            </a:pPr>
            <a:r>
              <a:rPr lang="en-US" sz="1600" dirty="0" smtClean="0"/>
              <a:t>Mid-Module-Webinar: Insurance/Risk Management</a:t>
            </a:r>
            <a:endParaRPr lang="en-US" sz="1600" dirty="0"/>
          </a:p>
          <a:p>
            <a:pPr marL="0" indent="0">
              <a:buNone/>
            </a:pPr>
            <a:r>
              <a:rPr lang="en-US" sz="1600" dirty="0" smtClean="0"/>
              <a:t>Workshop #2: April </a:t>
            </a:r>
            <a:r>
              <a:rPr lang="en-US" sz="1600" dirty="0"/>
              <a:t>7, 2017</a:t>
            </a:r>
          </a:p>
          <a:p>
            <a:pPr marL="0" indent="0">
              <a:buNone/>
            </a:pPr>
            <a:r>
              <a:rPr lang="en-US" sz="1600" dirty="0" smtClean="0"/>
              <a:t>Collections </a:t>
            </a:r>
            <a:r>
              <a:rPr lang="en-US" sz="1600" dirty="0"/>
              <a:t>Assessment/Practical Exercise</a:t>
            </a:r>
          </a:p>
          <a:p>
            <a:endParaRPr lang="en-US" dirty="0"/>
          </a:p>
        </p:txBody>
      </p:sp>
      <p:sp>
        <p:nvSpPr>
          <p:cNvPr id="4" name="Text Placeholder 2"/>
          <p:cNvSpPr txBox="1">
            <a:spLocks/>
          </p:cNvSpPr>
          <p:nvPr/>
        </p:nvSpPr>
        <p:spPr>
          <a:xfrm>
            <a:off x="4765729" y="1447800"/>
            <a:ext cx="4378271" cy="4899803"/>
          </a:xfrm>
          <a:prstGeom prst="rect">
            <a:avLst/>
          </a:prstGeom>
        </p:spPr>
        <p:txBody>
          <a:bodyPr vert="horz" lIns="0" tIns="0" rIns="0" bIns="0" rtlCol="0">
            <a:spAutoFit/>
          </a:bodyPr>
          <a:lstStyle>
            <a:lvl1pPr marL="396875" indent="-396875" algn="l" defTabSz="914363" rtl="0" eaLnBrk="1" latinLnBrk="0" hangingPunct="1">
              <a:lnSpc>
                <a:spcPct val="90000"/>
              </a:lnSpc>
              <a:spcBef>
                <a:spcPct val="20000"/>
              </a:spcBef>
              <a:buFontTx/>
              <a:buBlip>
                <a:blip r:embed="rId2"/>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3"/>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b="1" dirty="0"/>
              <a:t>Module </a:t>
            </a:r>
            <a:r>
              <a:rPr lang="en-US" sz="1600" b="1" dirty="0" smtClean="0"/>
              <a:t>3: Access </a:t>
            </a:r>
            <a:r>
              <a:rPr lang="en-US" sz="1600" b="1" dirty="0"/>
              <a:t>and Use/Collections Care/Intellectual Property</a:t>
            </a:r>
          </a:p>
          <a:p>
            <a:pPr marL="0" indent="0">
              <a:buNone/>
            </a:pPr>
            <a:r>
              <a:rPr lang="en-US" sz="1600" dirty="0" smtClean="0"/>
              <a:t>Workshop #1: May 22, </a:t>
            </a:r>
            <a:r>
              <a:rPr lang="en-US" sz="1600" dirty="0"/>
              <a:t>2017</a:t>
            </a:r>
          </a:p>
          <a:p>
            <a:pPr marL="0" indent="0">
              <a:buNone/>
            </a:pPr>
            <a:r>
              <a:rPr lang="en-US" sz="1600" dirty="0" smtClean="0"/>
              <a:t>Webinar/In-Person Discussions</a:t>
            </a:r>
          </a:p>
          <a:p>
            <a:pPr marL="0" indent="0">
              <a:buNone/>
            </a:pPr>
            <a:r>
              <a:rPr lang="en-US" sz="1600" dirty="0"/>
              <a:t>*Mid-Module Potential Webinars: Digitization or Integrated Pest </a:t>
            </a:r>
            <a:r>
              <a:rPr lang="en-US" sz="1600" dirty="0" smtClean="0"/>
              <a:t>Management</a:t>
            </a:r>
            <a:endParaRPr lang="en-US" sz="1600" dirty="0"/>
          </a:p>
          <a:p>
            <a:pPr marL="0" indent="0">
              <a:buNone/>
            </a:pPr>
            <a:r>
              <a:rPr lang="en-US" sz="1600" dirty="0" smtClean="0"/>
              <a:t>Workshop #2: June 23, </a:t>
            </a:r>
            <a:r>
              <a:rPr lang="en-US" sz="1600" dirty="0"/>
              <a:t>2017</a:t>
            </a:r>
          </a:p>
          <a:p>
            <a:pPr marL="0" indent="0">
              <a:buNone/>
            </a:pPr>
            <a:r>
              <a:rPr lang="en-US" sz="1600" dirty="0" smtClean="0"/>
              <a:t>Collections </a:t>
            </a:r>
            <a:r>
              <a:rPr lang="en-US" sz="1600" dirty="0"/>
              <a:t>Assessment/Practical Exercise</a:t>
            </a:r>
          </a:p>
          <a:p>
            <a:pPr marL="0" indent="0">
              <a:buNone/>
            </a:pPr>
            <a:r>
              <a:rPr lang="en-US" sz="1600" b="1" dirty="0"/>
              <a:t> </a:t>
            </a:r>
          </a:p>
          <a:p>
            <a:pPr marL="0" indent="0">
              <a:buNone/>
            </a:pPr>
            <a:r>
              <a:rPr lang="en-US" sz="1600" b="1" dirty="0"/>
              <a:t>Module </a:t>
            </a:r>
            <a:r>
              <a:rPr lang="en-US" sz="1600" b="1" dirty="0" smtClean="0"/>
              <a:t>4: Putting your Document Together &amp; Special Topics</a:t>
            </a:r>
            <a:endParaRPr lang="en-US" sz="1600" b="1" dirty="0"/>
          </a:p>
          <a:p>
            <a:pPr marL="0" indent="0">
              <a:buNone/>
            </a:pPr>
            <a:r>
              <a:rPr lang="en-US" sz="1600" dirty="0" smtClean="0"/>
              <a:t>Workshop #1: August </a:t>
            </a:r>
            <a:r>
              <a:rPr lang="en-US" sz="1600" dirty="0"/>
              <a:t>4, 2017</a:t>
            </a:r>
          </a:p>
          <a:p>
            <a:pPr marL="0" indent="0">
              <a:buNone/>
            </a:pPr>
            <a:r>
              <a:rPr lang="en-US" sz="1600" dirty="0" smtClean="0"/>
              <a:t>Webinar/In-Person </a:t>
            </a:r>
            <a:r>
              <a:rPr lang="en-US" sz="1600" dirty="0"/>
              <a:t>Discussions </a:t>
            </a:r>
            <a:endParaRPr lang="en-US" sz="1600" dirty="0" smtClean="0"/>
          </a:p>
          <a:p>
            <a:pPr marL="0" indent="0">
              <a:buNone/>
            </a:pPr>
            <a:r>
              <a:rPr lang="en-US" sz="1600" dirty="0"/>
              <a:t>*Mid-Module Potential Webinars: Sustainability or Code of </a:t>
            </a:r>
            <a:r>
              <a:rPr lang="en-US" sz="1600" dirty="0" smtClean="0"/>
              <a:t>Ethics</a:t>
            </a:r>
            <a:endParaRPr lang="en-US" sz="1600" dirty="0"/>
          </a:p>
          <a:p>
            <a:pPr marL="0" indent="0">
              <a:buNone/>
            </a:pPr>
            <a:r>
              <a:rPr lang="en-US" sz="1600" dirty="0" smtClean="0"/>
              <a:t>Workshop #2: September </a:t>
            </a:r>
            <a:r>
              <a:rPr lang="en-US" sz="1600" dirty="0"/>
              <a:t>1, 2017</a:t>
            </a:r>
          </a:p>
          <a:p>
            <a:pPr marL="0" indent="0">
              <a:buNone/>
            </a:pPr>
            <a:r>
              <a:rPr lang="en-US" sz="1600" dirty="0" smtClean="0"/>
              <a:t>Online </a:t>
            </a:r>
            <a:r>
              <a:rPr lang="en-US" sz="1600" dirty="0"/>
              <a:t>Writers Workshop</a:t>
            </a:r>
          </a:p>
          <a:p>
            <a:endParaRPr lang="en-US" dirty="0"/>
          </a:p>
        </p:txBody>
      </p:sp>
      <p:sp>
        <p:nvSpPr>
          <p:cNvPr id="5" name="TextBox 4"/>
          <p:cNvSpPr txBox="1"/>
          <p:nvPr/>
        </p:nvSpPr>
        <p:spPr>
          <a:xfrm>
            <a:off x="4572000" y="958334"/>
            <a:ext cx="1981200" cy="369332"/>
          </a:xfrm>
          <a:prstGeom prst="rect">
            <a:avLst/>
          </a:prstGeom>
          <a:noFill/>
        </p:spPr>
        <p:txBody>
          <a:bodyPr wrap="square" rtlCol="0">
            <a:spAutoFit/>
          </a:bodyPr>
          <a:lstStyle/>
          <a:p>
            <a:r>
              <a:rPr lang="en-US" b="1" dirty="0" smtClean="0"/>
              <a:t>**</a:t>
            </a:r>
            <a:r>
              <a:rPr lang="en-US" b="1" smtClean="0"/>
              <a:t>Now Enrolling!!</a:t>
            </a:r>
            <a:endParaRPr lang="en-US" b="1"/>
          </a:p>
        </p:txBody>
      </p:sp>
    </p:spTree>
    <p:extLst>
      <p:ext uri="{BB962C8B-B14F-4D97-AF65-F5344CB8AC3E}">
        <p14:creationId xmlns:p14="http://schemas.microsoft.com/office/powerpoint/2010/main" val="1375628109"/>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Blue Segoe 4-3 template-template_April-17-2007">
  <a:themeElements>
    <a:clrScheme name="Blue Template-Template">
      <a:dk1>
        <a:srgbClr val="000000"/>
      </a:dk1>
      <a:lt1>
        <a:srgbClr val="FFFFFF"/>
      </a:lt1>
      <a:dk2>
        <a:srgbClr val="050595"/>
      </a:dk2>
      <a:lt2>
        <a:srgbClr val="FFFF99"/>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54E32425-CC05-4655-987F-AA268FCA448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358</TotalTime>
  <Words>1264</Words>
  <Application>Microsoft Macintosh PowerPoint</Application>
  <PresentationFormat>On-screen Show (4:3)</PresentationFormat>
  <Paragraphs>238</Paragraphs>
  <Slides>32</Slides>
  <Notes>27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32</vt:i4>
      </vt:variant>
    </vt:vector>
  </HeadingPairs>
  <TitlesOfParts>
    <vt:vector size="35" baseType="lpstr">
      <vt:lpstr>Arial</vt:lpstr>
      <vt:lpstr>Calibri</vt:lpstr>
      <vt:lpstr>Blue Segoe 4-3 template-template_April-17-2007</vt:lpstr>
      <vt:lpstr>Helping Each Other:  An Overview of the Florida Connecting to Collections’ Developing Emergency Plans Program</vt:lpstr>
      <vt:lpstr>Partnership</vt:lpstr>
      <vt:lpstr>FAM C2C Project Team</vt:lpstr>
      <vt:lpstr>PowerPoint Presentation</vt:lpstr>
      <vt:lpstr>FL C2C 2015 – Developing ER Plans</vt:lpstr>
      <vt:lpstr>Same Process in 3/4 Regions</vt:lpstr>
      <vt:lpstr>On-line Community </vt:lpstr>
      <vt:lpstr>FAM/FLC2C-Webinar on You Tube</vt:lpstr>
      <vt:lpstr>2017 – CMP/CDP-Schedule</vt:lpstr>
      <vt:lpstr>Elements of an Emergency Plan</vt:lpstr>
      <vt:lpstr>Parts of Plan</vt:lpstr>
      <vt:lpstr>1.  Introduction/Instructions</vt:lpstr>
      <vt:lpstr>2.  Delegation of Authority</vt:lpstr>
      <vt:lpstr>3.  Emergency Teams</vt:lpstr>
      <vt:lpstr>4. Emergency Contact List/Phone Tree</vt:lpstr>
      <vt:lpstr>5. Summary of Hazards/Threats </vt:lpstr>
      <vt:lpstr>5. Summary of Hazards/Threats </vt:lpstr>
      <vt:lpstr>6.  Evacuation Guidelines  </vt:lpstr>
      <vt:lpstr>7. Action Plans for Identified Threats </vt:lpstr>
      <vt:lpstr>7. Action Plans for Identified Threats </vt:lpstr>
      <vt:lpstr>8.  Priority List</vt:lpstr>
      <vt:lpstr>9.  Communication/Documentation</vt:lpstr>
      <vt:lpstr>9.  Communication/Documentation</vt:lpstr>
      <vt:lpstr>10.  Collection Salvage/Recovery</vt:lpstr>
      <vt:lpstr>10.  Collection Salvage/Recovery</vt:lpstr>
      <vt:lpstr>11. Supplies </vt:lpstr>
      <vt:lpstr>11. Supplies </vt:lpstr>
      <vt:lpstr>12. Additional Supplies/Resources  </vt:lpstr>
      <vt:lpstr>13.  Training</vt:lpstr>
      <vt:lpstr>13.  Training</vt:lpstr>
      <vt:lpstr>14.  Review Schedule</vt:lpstr>
      <vt:lpstr>Q &amp; A </vt:lpstr>
    </vt:vector>
  </TitlesOfParts>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Robin</dc:creator>
  <cp:lastModifiedBy>Robin Kilgo</cp:lastModifiedBy>
  <cp:revision>35</cp:revision>
  <cp:lastPrinted>2016-05-12T13:28:38Z</cp:lastPrinted>
  <dcterms:modified xsi:type="dcterms:W3CDTF">2017-05-04T16:53:33Z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TC102867139990</vt:lpwstr>
  </property>
</Properties>
</file>