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6.xml"/>
  <Override ContentType="application/vnd.openxmlformats-officedocument.presentationml.slide+xml" PartName="/ppt/slides/slide21.xml"/>
  <Override ContentType="application/vnd.openxmlformats-officedocument.presentationml.slide+xml" PartName="/ppt/slides/slide2.xml"/>
  <Override ContentType="application/vnd.openxmlformats-officedocument.presentationml.slide+xml" PartName="/ppt/slides/slide25.xml"/>
  <Override ContentType="application/vnd.openxmlformats-officedocument.presentationml.slide+xml" PartName="/ppt/slides/slide6.xml"/>
  <Override ContentType="application/vnd.openxmlformats-officedocument.presentationml.slide+xml" PartName="/ppt/slides/slide3.xml"/>
  <Override ContentType="application/vnd.openxmlformats-officedocument.presentationml.slide+xml" PartName="/ppt/slides/slide17.xml"/>
  <Override ContentType="application/vnd.openxmlformats-officedocument.presentationml.slide+xml" PartName="/ppt/slides/slide24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0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19.xml"/>
  <Override ContentType="application/vnd.openxmlformats-officedocument.presentationml.slide+xml" PartName="/ppt/slides/slide4.xml"/>
  <Override ContentType="application/vnd.openxmlformats-officedocument.presentationml.slide+xml" PartName="/ppt/slides/slide14.xml"/>
  <Override ContentType="application/vnd.openxmlformats-officedocument.presentationml.slide+xml" PartName="/ppt/slides/slide5.xml"/>
  <Override ContentType="application/vnd.openxmlformats-officedocument.presentationml.slide+xml" PartName="/ppt/slides/slide22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29" Type="http://schemas.openxmlformats.org/officeDocument/2006/relationships/slide" Target="slides/slide2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" Type="http://schemas.openxmlformats.org/officeDocument/2006/relationships/presProps" Target="presProps.xml"/><Relationship Id="rId21" Type="http://schemas.openxmlformats.org/officeDocument/2006/relationships/slide" Target="slides/slide16.xml"/><Relationship Id="rId1" Type="http://schemas.openxmlformats.org/officeDocument/2006/relationships/theme" Target="theme/theme1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23" Type="http://schemas.openxmlformats.org/officeDocument/2006/relationships/slide" Target="slides/slide18.xml"/><Relationship Id="rId3" Type="http://schemas.openxmlformats.org/officeDocument/2006/relationships/tableStyles" Target="tableStyles.xml"/><Relationship Id="rId24" Type="http://schemas.openxmlformats.org/officeDocument/2006/relationships/slide" Target="slides/slide19.xml"/><Relationship Id="rId20" Type="http://schemas.openxmlformats.org/officeDocument/2006/relationships/slide" Target="slides/slide15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" name="Shape 10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lt1"/>
              </a:buClr>
              <a:buSzPct val="100000"/>
              <a:defRPr sz="3000">
                <a:solidFill>
                  <a:schemeClr val="lt1"/>
                </a:solidFill>
              </a:defRPr>
            </a:lvl1pPr>
            <a:lvl2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2pPr>
            <a:lvl3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3pPr>
            <a:lvl4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4pPr>
            <a:lvl5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5pPr>
            <a:lvl6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6pPr>
            <a:lvl7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7pPr>
            <a:lvl8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8pPr>
            <a:lvl9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3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Relationship Id="rId3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01.png"/><Relationship Id="rId3" Type="http://schemas.openxmlformats.org/officeDocument/2006/relationships/image" Target="../media/image02.png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3" Type="http://schemas.openxmlformats.org/officeDocument/2006/relationships/image" Target="../media/image33.jpg"/><Relationship Id="rId5" Type="http://schemas.openxmlformats.org/officeDocument/2006/relationships/image" Target="../media/image39.jpg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35.jpg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Relationship Id="rId3" Type="http://schemas.openxmlformats.org/officeDocument/2006/relationships/image" Target="../media/image40.jpg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7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3" Type="http://schemas.openxmlformats.org/officeDocument/2006/relationships/hyperlink" Target="http://www.elcomercio.com/tendencias/bibliotecas-evaluacion-ecuador-libros-sinab.html" TargetMode="External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nbaur@miami.edu" TargetMode="External"/><Relationship Id="rId3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Relationship Id="rId3" Type="http://schemas.openxmlformats.org/officeDocument/2006/relationships/image" Target="../media/image00.png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08.png"/><Relationship Id="rId3" Type="http://schemas.openxmlformats.org/officeDocument/2006/relationships/image" Target="../media/image03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07.png"/><Relationship Id="rId3" Type="http://schemas.openxmlformats.org/officeDocument/2006/relationships/image" Target="../media/image09.pn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4.png"/><Relationship Id="rId3" Type="http://schemas.openxmlformats.org/officeDocument/2006/relationships/image" Target="../media/image06.png"/><Relationship Id="rId6" Type="http://schemas.openxmlformats.org/officeDocument/2006/relationships/image" Target="../media/image11.png"/><Relationship Id="rId5" Type="http://schemas.openxmlformats.org/officeDocument/2006/relationships/image" Target="../media/image05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ctrTitle"/>
          </p:nvPr>
        </p:nvSpPr>
        <p:spPr>
          <a:xfrm>
            <a:off x="457200" y="248634"/>
            <a:ext cx="8229600" cy="3009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Exploring Libraries and Archives in Ecuador</a:t>
            </a:r>
          </a:p>
        </p:txBody>
      </p:sp>
      <p:sp>
        <p:nvSpPr>
          <p:cNvPr id="31" name="Shape 31"/>
          <p:cNvSpPr txBox="1"/>
          <p:nvPr>
            <p:ph idx="1" type="subTitle"/>
          </p:nvPr>
        </p:nvSpPr>
        <p:spPr>
          <a:xfrm>
            <a:off x="457200" y="3581317"/>
            <a:ext cx="8229600" cy="123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Natalie Baur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University of Miami 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May 14, 2015 / Society of Florida Archivists / Miami, FL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“</a:t>
            </a:r>
            <a:r>
              <a:rPr lang="en" sz="2400"/>
              <a:t>Where there is a librarian, there is a library</a:t>
            </a:r>
            <a:r>
              <a:rPr lang="en"/>
              <a:t>”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25" y="1277125"/>
            <a:ext cx="7613149" cy="21368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421200" y="3553250"/>
            <a:ext cx="8301599" cy="12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1800"/>
              <a:t>“</a:t>
            </a:r>
            <a:r>
              <a:rPr lang="en"/>
              <a:t>Librarians are the library,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without librarians the library would not exist.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What defines a library is not its collections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but the librarians; where there is a librarian,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even though there are no books, there is a library.</a:t>
            </a:r>
            <a:r>
              <a:rPr b="1" lang="en" sz="1800"/>
              <a:t>”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4311100" y="391425"/>
            <a:ext cx="43731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PRIMERAS JORNADAS INTERNACIONAL DE INVESTIGACIÓN EN BIBLIOTECOLOGÍA Y ARCHIVOLOGÍA 2014</a:t>
            </a:r>
          </a:p>
          <a:p>
            <a:pPr lvl="0" rtl="0" algn="ctr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15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“Gestores de la Información en la Sociedad del Conocimiento”</a:t>
            </a:r>
          </a:p>
          <a:p>
            <a:pPr lvl="0" rtl="0" algn="ctr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15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Guayaquil, Ecuador</a:t>
            </a:r>
          </a:p>
          <a:p>
            <a:pPr lvl="0" rtl="0" algn="ctr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15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August 29-30, 2014</a:t>
            </a:r>
          </a:p>
          <a:p>
            <a:pPr lvl="0" rtl="0" algn="ctr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" sz="15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El Colegio de Bibliotecólogos, Archivólogos y Museólogos del Ecuador, y la Asociación de Bibliotecólogos Filial Guayas</a:t>
            </a:r>
          </a:p>
          <a:p>
            <a:pPr lvl="0" rtl="0" algn="ctr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 algn="ctr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5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450" y="391400"/>
            <a:ext cx="4093652" cy="4093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b="14491" l="0" r="1999" t="30195"/>
          <a:stretch/>
        </p:blipFill>
        <p:spPr>
          <a:xfrm>
            <a:off x="1292075" y="546650"/>
            <a:ext cx="6721325" cy="310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1018750" y="3863825"/>
            <a:ext cx="7094100" cy="63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Group photo of presenters and organizers</a:t>
            </a:r>
          </a:p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Universidad Católica de Santiago de Guayaquil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450" y="198775"/>
            <a:ext cx="4211700" cy="42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622" y="424487"/>
            <a:ext cx="3220876" cy="42945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3975650" y="4447750"/>
            <a:ext cx="5093999" cy="397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Touristing and delivering donated books to a school librarian.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/>
        </p:nvSpPr>
        <p:spPr>
          <a:xfrm>
            <a:off x="4634125" y="1310775"/>
            <a:ext cx="4211700" cy="22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XVI Congreso Nacional de la Asociación Ecuatoriana de Bibliotecarios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“Biblioteca ecuatoriana en la era digital”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2-5 October, 2014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Riobamba, Ecuador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b="47451" l="0" r="21844" t="0"/>
          <a:stretch/>
        </p:blipFill>
        <p:spPr>
          <a:xfrm>
            <a:off x="239375" y="397575"/>
            <a:ext cx="4506575" cy="406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 b="19322" l="11951" r="30254" t="7487"/>
          <a:stretch/>
        </p:blipFill>
        <p:spPr>
          <a:xfrm>
            <a:off x="173924" y="1161674"/>
            <a:ext cx="3963246" cy="376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800" y="267150"/>
            <a:ext cx="2994150" cy="449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260900" y="335450"/>
            <a:ext cx="4957200" cy="73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Visiting the FLACSO Library, Quito</a:t>
            </a:r>
          </a:p>
          <a:p>
            <a:pPr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September 2014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b="0" l="0" r="21377" t="15945"/>
          <a:stretch/>
        </p:blipFill>
        <p:spPr>
          <a:xfrm>
            <a:off x="447250" y="248475"/>
            <a:ext cx="4074900" cy="326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100" y="695749"/>
            <a:ext cx="4174427" cy="417442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447250" y="3839000"/>
            <a:ext cx="4074899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Inside FLACSO’s state-of-the-art library</a:t>
            </a:r>
          </a:p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Quito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b="10632" l="27776" r="0" t="10141"/>
          <a:stretch/>
        </p:blipFill>
        <p:spPr>
          <a:xfrm>
            <a:off x="323000" y="534224"/>
            <a:ext cx="3714748" cy="40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075" y="177031"/>
            <a:ext cx="4832924" cy="362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4298675" y="4050200"/>
            <a:ext cx="4758299" cy="78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Libraries and Librarians Everywhere! </a:t>
            </a:r>
          </a:p>
          <a:p>
            <a:pPr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Quito, September-October 2014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8650" y="1021373"/>
            <a:ext cx="4203000" cy="343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149075" y="416225"/>
            <a:ext cx="3988199" cy="391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VI Seminario Internacional de Archivos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“La conservación y restauración como ciencias de apoyo apoyo a apoyo a la archivística”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Dirección Metropolitana de Gestión Documental y Archivos</a:t>
            </a:r>
          </a:p>
          <a:p>
            <a:pPr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Quito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26-28 November, 201</a:t>
            </a:r>
            <a:r>
              <a:rPr lang="en" sz="1800"/>
              <a:t>4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b="0" l="13937" r="9398" t="0"/>
          <a:stretch/>
        </p:blipFill>
        <p:spPr>
          <a:xfrm>
            <a:off x="323025" y="795125"/>
            <a:ext cx="4286248" cy="335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7150" y="271850"/>
            <a:ext cx="3379274" cy="45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57200" y="205975"/>
            <a:ext cx="472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Ecuador</a:t>
            </a: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3">
            <a:alphaModFix/>
          </a:blip>
          <a:srcRect b="9219" l="39779" r="12727" t="17664"/>
          <a:stretch/>
        </p:blipFill>
        <p:spPr>
          <a:xfrm>
            <a:off x="600075" y="1063375"/>
            <a:ext cx="4434449" cy="383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 b="8446" l="31684" r="29429" t="16343"/>
          <a:stretch/>
        </p:blipFill>
        <p:spPr>
          <a:xfrm>
            <a:off x="5402375" y="664050"/>
            <a:ext cx="3218876" cy="350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Shape 39"/>
          <p:cNvCxnSpPr/>
          <p:nvPr/>
        </p:nvCxnSpPr>
        <p:spPr>
          <a:xfrm rot="10800000">
            <a:off x="1710900" y="2847324"/>
            <a:ext cx="686399" cy="11400"/>
          </a:xfrm>
          <a:prstGeom prst="straightConnector1">
            <a:avLst/>
          </a:prstGeom>
          <a:noFill/>
          <a:ln cap="flat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b="28499" l="16663" r="17758" t="0"/>
          <a:stretch/>
        </p:blipFill>
        <p:spPr>
          <a:xfrm>
            <a:off x="183349" y="294550"/>
            <a:ext cx="4497449" cy="367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 b="10649" l="4095" r="0" t="18262"/>
          <a:stretch/>
        </p:blipFill>
        <p:spPr>
          <a:xfrm>
            <a:off x="5851650" y="347875"/>
            <a:ext cx="1826999" cy="135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5">
            <a:alphaModFix/>
          </a:blip>
          <a:srcRect b="0" l="20470" r="0" t="33333"/>
          <a:stretch/>
        </p:blipFill>
        <p:spPr>
          <a:xfrm>
            <a:off x="4360800" y="2060650"/>
            <a:ext cx="4547821" cy="285922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198775" y="4199275"/>
            <a:ext cx="4012799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Zine and alternative publications pavilion with a cartonera workshop for children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225" y="298200"/>
            <a:ext cx="5379553" cy="403467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552900" y="4422900"/>
            <a:ext cx="8038199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Biblioteca Nacional Eugenio Espejo, Casa de la Cultura, Quito, Ecuador. November 2014.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b="12560" l="8158" r="13764" t="22462"/>
          <a:stretch/>
        </p:blipFill>
        <p:spPr>
          <a:xfrm>
            <a:off x="161500" y="248500"/>
            <a:ext cx="4239976" cy="26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4">
            <a:alphaModFix/>
          </a:blip>
          <a:srcRect b="28739" l="11676" r="0" t="6283"/>
          <a:stretch/>
        </p:blipFill>
        <p:spPr>
          <a:xfrm>
            <a:off x="5280150" y="1809799"/>
            <a:ext cx="3317199" cy="304802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161500" y="3081125"/>
            <a:ext cx="4795500" cy="9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“Innovative User Services” Makaia/Beyond Access training session for Ministry of Culture librarians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3375" y="248500"/>
            <a:ext cx="1354200" cy="13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7575" y="347875"/>
            <a:ext cx="1254824" cy="125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8625" y="248500"/>
            <a:ext cx="1453574" cy="14535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198775" y="4534725"/>
            <a:ext cx="5280300" cy="32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Biblioteca Nacional Eugenio Espejo, November 2014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Investment in libraries and archives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729050" y="1364475"/>
            <a:ext cx="3538199" cy="20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Infrastructure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FFFFFF"/>
                </a:solidFill>
              </a:rPr>
              <a:t>Digital repositories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FFFFFF"/>
                </a:solidFill>
              </a:rPr>
              <a:t>Open Access initiatives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FFFFFF"/>
                </a:solidFill>
              </a:rPr>
              <a:t>Municipal library system (Quito)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FFFFFF"/>
                </a:solidFill>
              </a:rPr>
              <a:t>Community libraries (University initiatives)</a:t>
            </a:r>
          </a:p>
          <a:p>
            <a:pPr indent="-3175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FFFFFF"/>
                </a:solidFill>
              </a:rPr>
              <a:t>Conservation labs and projects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chemeClr val="dk1"/>
                </a:solidFill>
              </a:rPr>
              <a:t>están generando en el extranjero.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sz="600">
                <a:solidFill>
                  <a:schemeClr val="dk1"/>
                </a:solidFill>
              </a:rPr>
              <a:t>Este contenido ha sido publicado originalmente por </a:t>
            </a:r>
            <a:r>
              <a:rPr b="1" lang="en" sz="600">
                <a:solidFill>
                  <a:schemeClr val="dk1"/>
                </a:solidFill>
              </a:rPr>
              <a:t>Diario EL COMERCIO en la siguiente dirección:http://www.elcomercio.com/tendencias/bibliotecas-evaluacion-ecuador-libros-sinab.html. Si está pensando en hacer uso del mismo, por favor, cite la fuente y haga un enlace hacia la nota original de donde usted ha tomado este contenido. ElComercio.com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4494775" y="2274075"/>
            <a:ext cx="3797399" cy="25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Education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8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8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8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FFFFFF"/>
                </a:solidFill>
              </a:rPr>
              <a:t>“Uno de los problemas en este sector [de patrimonio cultural] es la falta de profesionales especializados en el manejo de bibliotecas. En este sentido, Sara Bolaños agrega que desde el Ministerio [de Cultura] se tiene un proyecto para crear una carrera de pregrado y otra de posgrado para bibliotecarios.”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b="1" i="1" lang="en" sz="600">
                <a:solidFill>
                  <a:srgbClr val="FFFFFF"/>
                </a:solidFill>
              </a:rPr>
              <a:t>El Comercio</a:t>
            </a:r>
            <a:r>
              <a:rPr b="1" lang="en" sz="600">
                <a:solidFill>
                  <a:srgbClr val="FFFFFF"/>
                </a:solidFill>
              </a:rPr>
              <a:t> 22 april 2015 </a:t>
            </a:r>
            <a:r>
              <a:rPr b="1" lang="en" sz="600">
                <a:solidFill>
                  <a:schemeClr val="hlink"/>
                </a:solidFill>
                <a:hlinkClick r:id="rId3"/>
              </a:rPr>
              <a:t>http://www.elcomercio.com/tendencias/bibliotecas-evaluacion-ecuador-libros-sinab.html. 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/>
        </p:nvSpPr>
        <p:spPr>
          <a:xfrm>
            <a:off x="4137175" y="2571750"/>
            <a:ext cx="4621799" cy="224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191" name="Shape 19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What is the future of Ecuador’s knowledge society?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b="13526" l="0" r="0" t="9182"/>
          <a:stretch/>
        </p:blipFill>
        <p:spPr>
          <a:xfrm>
            <a:off x="5053425" y="1229850"/>
            <a:ext cx="3556350" cy="366515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347875" y="1229850"/>
            <a:ext cx="4298699" cy="36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1800">
                <a:solidFill>
                  <a:srgbClr val="FFFFFF"/>
                </a:solidFill>
              </a:rPr>
              <a:t>Professionalization and organization of the LIS field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1800">
                <a:solidFill>
                  <a:srgbClr val="FFFFFF"/>
                </a:solidFill>
              </a:rPr>
              <a:t>Visibility of librarians and archivists as information professionals ready for the knowledge society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1800">
                <a:solidFill>
                  <a:srgbClr val="FFFFFF"/>
                </a:solidFill>
              </a:rPr>
              <a:t>Bilateral, international agreements to build collections and for continuing education training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1800">
                <a:solidFill>
                  <a:srgbClr val="FFFFFF"/>
                </a:solidFill>
              </a:rPr>
              <a:t>Investment and innovation in the open access movement 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900" y="331300"/>
            <a:ext cx="3441422" cy="448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360300" y="1104275"/>
            <a:ext cx="4944600" cy="23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rtl="0" algn="l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¡Gracias!</a:t>
            </a:r>
          </a:p>
          <a:p>
            <a:pPr rtl="0" algn="ctr">
              <a:spcBef>
                <a:spcPts val="0"/>
              </a:spcBef>
              <a:buNone/>
            </a:pP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Thank you!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 u="sng">
                <a:solidFill>
                  <a:srgbClr val="FFFFFF"/>
                </a:solidFill>
                <a:hlinkClick r:id="rId4"/>
              </a:rPr>
              <a:t>nbaur@miami.edu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Vilcabamba Valley / Lago Quilatoa</a:t>
            </a:r>
          </a:p>
        </p:txBody>
      </p:sp>
      <p:pic>
        <p:nvPicPr>
          <p:cNvPr id="45" name="Shape 45"/>
          <p:cNvPicPr preferRelativeResize="0"/>
          <p:nvPr/>
        </p:nvPicPr>
        <p:blipFill rotWithShape="1">
          <a:blip r:embed="rId3">
            <a:alphaModFix/>
          </a:blip>
          <a:srcRect b="0" l="0" r="13636" t="7270"/>
          <a:stretch/>
        </p:blipFill>
        <p:spPr>
          <a:xfrm>
            <a:off x="641549" y="506475"/>
            <a:ext cx="3794850" cy="30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400" y="112749"/>
            <a:ext cx="4102223" cy="4102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8737" y="122500"/>
            <a:ext cx="3466527" cy="405397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Iglesia Santo Domingo, Quito (Calle Las Siete Cruces)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Modern Quito</a:t>
            </a:r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500" y="316799"/>
            <a:ext cx="5118653" cy="3839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Incan Ruins / Traditional colonial plazas of Cuenca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 b="14066" l="0" r="0" t="12898"/>
          <a:stretch/>
        </p:blipFill>
        <p:spPr>
          <a:xfrm>
            <a:off x="208650" y="1450450"/>
            <a:ext cx="4687250" cy="256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400" y="346374"/>
            <a:ext cx="3845074" cy="28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Ecuador’s true riches: Its people and culture</a:t>
            </a:r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3">
            <a:alphaModFix/>
          </a:blip>
          <a:srcRect b="0" l="18672" r="0" t="11598"/>
          <a:stretch/>
        </p:blipFill>
        <p:spPr>
          <a:xfrm>
            <a:off x="236350" y="396825"/>
            <a:ext cx="4164324" cy="339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4">
            <a:alphaModFix/>
          </a:blip>
          <a:srcRect b="0" l="15939" r="11675" t="7944"/>
          <a:stretch/>
        </p:blipFill>
        <p:spPr>
          <a:xfrm>
            <a:off x="4715850" y="270125"/>
            <a:ext cx="4164324" cy="3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/>
              <a:t>“Hacia una sociedad del conocimiento”</a:t>
            </a: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b="0" l="0" r="50406" t="6489"/>
          <a:stretch/>
        </p:blipFill>
        <p:spPr>
          <a:xfrm>
            <a:off x="310575" y="1590250"/>
            <a:ext cx="4534724" cy="9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9800" y="200355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2798700"/>
            <a:ext cx="18478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6825" y="2898075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457200" y="205975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Is a Knowledge Society possible?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457200" y="1254825"/>
            <a:ext cx="4686300" cy="3671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Population: 16.5 million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92% Literacy rate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3.35 million internet users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2.3 million landlines, 16.5 million mobile phones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No standardized, accredited national LIS education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Little state support for libraries and archives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b="0" l="0" r="33079" t="7330"/>
          <a:stretch/>
        </p:blipFill>
        <p:spPr>
          <a:xfrm>
            <a:off x="5256000" y="1254824"/>
            <a:ext cx="3565871" cy="367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-dark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